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1" r:id="rId2"/>
    <p:sldId id="479" r:id="rId3"/>
    <p:sldId id="429" r:id="rId4"/>
    <p:sldId id="430" r:id="rId5"/>
    <p:sldId id="448" r:id="rId6"/>
    <p:sldId id="464" r:id="rId7"/>
    <p:sldId id="477" r:id="rId8"/>
    <p:sldId id="451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8" r:id="rId18"/>
    <p:sldId id="462" r:id="rId19"/>
    <p:sldId id="432" r:id="rId20"/>
    <p:sldId id="340" r:id="rId21"/>
    <p:sldId id="376" r:id="rId22"/>
    <p:sldId id="273" r:id="rId23"/>
    <p:sldId id="278" r:id="rId24"/>
    <p:sldId id="275" r:id="rId25"/>
    <p:sldId id="341" r:id="rId26"/>
    <p:sldId id="342" r:id="rId27"/>
    <p:sldId id="345" r:id="rId28"/>
    <p:sldId id="346" r:id="rId29"/>
    <p:sldId id="347" r:id="rId30"/>
    <p:sldId id="411" r:id="rId31"/>
    <p:sldId id="348" r:id="rId32"/>
    <p:sldId id="466" r:id="rId33"/>
    <p:sldId id="465" r:id="rId34"/>
    <p:sldId id="433" r:id="rId35"/>
    <p:sldId id="427" r:id="rId36"/>
    <p:sldId id="428" r:id="rId37"/>
    <p:sldId id="475" r:id="rId38"/>
    <p:sldId id="434" r:id="rId39"/>
    <p:sldId id="303" r:id="rId40"/>
    <p:sldId id="435" r:id="rId41"/>
    <p:sldId id="323" r:id="rId42"/>
    <p:sldId id="326" r:id="rId43"/>
    <p:sldId id="445" r:id="rId44"/>
    <p:sldId id="370" r:id="rId4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0" autoAdjust="0"/>
    <p:restoredTop sz="93615" autoAdjust="0"/>
  </p:normalViewPr>
  <p:slideViewPr>
    <p:cSldViewPr>
      <p:cViewPr varScale="1">
        <p:scale>
          <a:sx n="91" d="100"/>
          <a:sy n="91" d="100"/>
        </p:scale>
        <p:origin x="27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8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C6-404D-8633-DA76F7DE6E77}"/>
              </c:ext>
            </c:extLst>
          </c:dPt>
          <c:dPt>
            <c:idx val="1"/>
            <c:invertIfNegative val="0"/>
            <c:bubble3D val="0"/>
            <c:spPr>
              <a:solidFill>
                <a:srgbClr val="218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C6-404D-8633-DA76F7DE6E77}"/>
              </c:ext>
            </c:extLst>
          </c:dPt>
          <c:dPt>
            <c:idx val="2"/>
            <c:invertIfNegative val="0"/>
            <c:bubble3D val="0"/>
            <c:spPr>
              <a:solidFill>
                <a:srgbClr val="218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C6-404D-8633-DA76F7DE6E77}"/>
              </c:ext>
            </c:extLst>
          </c:dPt>
          <c:dPt>
            <c:idx val="3"/>
            <c:invertIfNegative val="0"/>
            <c:bubble3D val="0"/>
            <c:spPr>
              <a:solidFill>
                <a:srgbClr val="218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C6-404D-8633-DA76F7DE6E77}"/>
              </c:ext>
            </c:extLst>
          </c:dPt>
          <c:dPt>
            <c:idx val="4"/>
            <c:invertIfNegative val="0"/>
            <c:bubble3D val="0"/>
            <c:spPr>
              <a:solidFill>
                <a:srgbClr val="218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CC6-404D-8633-DA76F7DE6E77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-3</c:v>
                </c:pt>
                <c:pt idx="1">
                  <c:v>-1.8</c:v>
                </c:pt>
                <c:pt idx="2">
                  <c:v>-1.6</c:v>
                </c:pt>
                <c:pt idx="3">
                  <c:v>-1.1000000000000001</c:v>
                </c:pt>
                <c:pt idx="4">
                  <c:v>-0.2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C6-404D-8633-DA76F7DE6E77}"/>
            </c:ext>
          </c:extLst>
        </c:ser>
        <c:ser>
          <c:idx val="1"/>
          <c:order val="1"/>
          <c:spPr>
            <a:solidFill>
              <a:srgbClr val="6FC7B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-0.2</c:v>
                </c:pt>
                <c:pt idx="1">
                  <c:v>-2.4</c:v>
                </c:pt>
                <c:pt idx="2">
                  <c:v>-0.5</c:v>
                </c:pt>
                <c:pt idx="3">
                  <c:v>-1</c:v>
                </c:pt>
                <c:pt idx="4">
                  <c:v>-1.4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C6-404D-8633-DA76F7DE6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overlap val="100"/>
        <c:axId val="273567944"/>
        <c:axId val="273566304"/>
      </c:barChart>
      <c:catAx>
        <c:axId val="273567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66304"/>
        <c:crosses val="autoZero"/>
        <c:auto val="1"/>
        <c:lblAlgn val="ctr"/>
        <c:lblOffset val="100"/>
        <c:noMultiLvlLbl val="0"/>
      </c:catAx>
      <c:valAx>
        <c:axId val="2735663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6794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0.82367</cdr:x>
      <cdr:y>0.09289</cdr:y>
    </cdr:from>
    <cdr:to>
      <cdr:x>0.94867</cdr:x>
      <cdr:y>0.36245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A826331-66C7-4CF6-83D2-D50B9CE7D60D}"/>
            </a:ext>
          </a:extLst>
        </cdr:cNvPr>
        <cdr:cNvSpPr/>
      </cdr:nvSpPr>
      <cdr:spPr>
        <a:xfrm xmlns:a="http://schemas.openxmlformats.org/drawingml/2006/main">
          <a:off x="5523208" y="396375"/>
          <a:ext cx="838200" cy="11503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54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03AC-4DDB-4F25-9718-E51AFA75CAE2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25EDE-E08D-48F6-8DFD-B940E2D59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5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7CB1-E030-4DFA-B92C-D3A5D437F4E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48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45d8b5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4f45d8b5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4f45d8b5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14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8B529A-4733-4523-A918-614969B85AAC}" type="slidenum">
              <a:rPr lang="en-US" altLang="en-US">
                <a:ea typeface="ヒラギノ角ゴ Pro W3" pitchFamily="122" charset="-128"/>
                <a:cs typeface="MS PGothic" pitchFamily="34" charset="-128"/>
              </a:rPr>
              <a:pPr/>
              <a:t>10</a:t>
            </a:fld>
            <a:endParaRPr lang="en-US" altLang="en-US">
              <a:ea typeface="ヒラギノ角ゴ Pro W3" pitchFamily="122" charset="-128"/>
              <a:cs typeface="MS PGothic" pitchFamily="34" charset="-128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813" y="744538"/>
            <a:ext cx="6616700" cy="3722687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  <a:ea typeface="ヒラギノ角ゴ Pro W3" pitchFamily="12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25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E67208-C611-4143-89A9-4DA7950593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8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015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93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8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D8FAE-6EA6-CD44-B263-A1CC6753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9250" y="4754499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71DDE2-1FF1-704A-9BE1-C19D62CBD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6394"/>
            <a:ext cx="7886700" cy="804424"/>
          </a:xfrm>
        </p:spPr>
        <p:txBody>
          <a:bodyPr/>
          <a:lstStyle>
            <a:lvl1pPr>
              <a:defRPr sz="2475"/>
            </a:lvl1pPr>
          </a:lstStyle>
          <a:p>
            <a:r>
              <a:rPr lang="en-US" dirty="0"/>
              <a:t>Big image slide</a:t>
            </a:r>
          </a:p>
        </p:txBody>
      </p:sp>
    </p:spTree>
    <p:extLst>
      <p:ext uri="{BB962C8B-B14F-4D97-AF65-F5344CB8AC3E}">
        <p14:creationId xmlns:p14="http://schemas.microsoft.com/office/powerpoint/2010/main" val="966727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645" y="925116"/>
            <a:ext cx="8416168" cy="3594497"/>
          </a:xfrm>
        </p:spPr>
        <p:txBody>
          <a:bodyPr>
            <a:noAutofit/>
          </a:bodyPr>
          <a:lstStyle>
            <a:lvl1pPr>
              <a:defRPr sz="1350" baseline="0"/>
            </a:lvl1pPr>
            <a:lvl2pPr>
              <a:defRPr sz="1350" baseline="0"/>
            </a:lvl2pPr>
            <a:lvl3pPr>
              <a:defRPr sz="1350" baseline="0"/>
            </a:lvl3pPr>
            <a:lvl4pPr>
              <a:defRPr sz="1350" baseline="0"/>
            </a:lvl4pPr>
            <a:lvl5pPr>
              <a:defRPr sz="13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6D5BA-4AD7-7044-A069-9D4DC9CBE1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69394" y="4791076"/>
            <a:ext cx="5746138" cy="352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Investment Approach: Australia and New Zealand</a:t>
            </a:r>
            <a:endParaRPr lang="en-US" dirty="0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370645" y="144889"/>
            <a:ext cx="8416168" cy="35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69889" y="495889"/>
            <a:ext cx="8416925" cy="216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249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5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18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75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7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45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60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55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5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5473-6131-48E4-8A32-468397948A63}" type="datetimeFigureOut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25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Morrison,+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601.01963" TargetMode="External"/><Relationship Id="rId5" Type="http://schemas.openxmlformats.org/officeDocument/2006/relationships/hyperlink" Target="https://arxiv.org/search/cs?searchtype=author&amp;query=Pammolli,+F" TargetMode="External"/><Relationship Id="rId4" Type="http://schemas.openxmlformats.org/officeDocument/2006/relationships/hyperlink" Target="https://arxiv.org/search/cs?searchtype=author&amp;query=Riccaboni,+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Record Linkage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608" y="2914650"/>
            <a:ext cx="6728792" cy="1314450"/>
          </a:xfrm>
        </p:spPr>
        <p:txBody>
          <a:bodyPr>
            <a:normAutofit fontScale="92500" lnSpcReduction="20000"/>
          </a:bodyPr>
          <a:lstStyle/>
          <a:p>
            <a:endParaRPr lang="de-DE" dirty="0"/>
          </a:p>
          <a:p>
            <a:r>
              <a:rPr lang="en-US" dirty="0"/>
              <a:t>(thanks to Manfred Antoni, Stefan Bender, Joseph Sakshaug, Josh Tokle)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8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14">
            <a:extLst>
              <a:ext uri="{FF2B5EF4-FFF2-40B4-BE49-F238E27FC236}">
                <a16:creationId xmlns:a16="http://schemas.microsoft.com/office/drawing/2014/main" id="{1A53BA3A-C6CB-4470-9D83-CAEAF54895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04340" y="2601155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" name="Straight Connector 14">
            <a:extLst>
              <a:ext uri="{FF2B5EF4-FFF2-40B4-BE49-F238E27FC236}">
                <a16:creationId xmlns:a16="http://schemas.microsoft.com/office/drawing/2014/main" id="{A85099A6-0514-4D86-9F5D-E60142633E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5905" y="2935429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8" name="Straight Connector 14">
            <a:extLst>
              <a:ext uri="{FF2B5EF4-FFF2-40B4-BE49-F238E27FC236}">
                <a16:creationId xmlns:a16="http://schemas.microsoft.com/office/drawing/2014/main" id="{856A48CD-6A72-46AB-BBBA-82837FCA95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47471" y="3215787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" name="Straight Connector 14">
            <a:extLst>
              <a:ext uri="{FF2B5EF4-FFF2-40B4-BE49-F238E27FC236}">
                <a16:creationId xmlns:a16="http://schemas.microsoft.com/office/drawing/2014/main" id="{C7EFB3F8-CEFB-4609-8603-786385F6DD8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45397" y="3614350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" name="Straight Connector 14">
            <a:extLst>
              <a:ext uri="{FF2B5EF4-FFF2-40B4-BE49-F238E27FC236}">
                <a16:creationId xmlns:a16="http://schemas.microsoft.com/office/drawing/2014/main" id="{B22ADC84-48BF-40AE-AC9F-D01E2BEB47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93557" y="2105137"/>
            <a:ext cx="7585988" cy="10784"/>
          </a:xfrm>
          <a:prstGeom prst="line">
            <a:avLst/>
          </a:prstGeom>
          <a:solidFill>
            <a:srgbClr val="6EC7B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Multiply 7"/>
          <p:cNvSpPr/>
          <p:nvPr/>
        </p:nvSpPr>
        <p:spPr bwMode="auto">
          <a:xfrm>
            <a:off x="3065861" y="1980863"/>
            <a:ext cx="245269" cy="247650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j-lt"/>
              </a:rPr>
              <a:t>  </a:t>
            </a:r>
            <a:endParaRPr lang="en-NZ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889" y="1601054"/>
            <a:ext cx="8425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CYFS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889" y="2511882"/>
            <a:ext cx="8425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Care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889" y="3157202"/>
            <a:ext cx="8425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Youth Justice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89" y="3496529"/>
            <a:ext cx="842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Income support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2889" y="3989448"/>
            <a:ext cx="842513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Total cumulative paid </a:t>
            </a:r>
            <a:r>
              <a:rPr lang="en-GB" sz="1350" b="1" baseline="30000" dirty="0">
                <a:solidFill>
                  <a:srgbClr val="000000"/>
                </a:solidFill>
                <a:latin typeface="+mj-lt"/>
              </a:rPr>
              <a:t>($1000)</a:t>
            </a:r>
            <a:endParaRPr lang="en-GB" sz="1350" b="1" baseline="30000" dirty="0">
              <a:solidFill>
                <a:srgbClr val="000000"/>
              </a:solidFill>
              <a:latin typeface="+mj-lt"/>
              <a:cs typeface="Calibri Light"/>
            </a:endParaRPr>
          </a:p>
        </p:txBody>
      </p:sp>
      <p:cxnSp>
        <p:nvCxnSpPr>
          <p:cNvPr id="24589" name="Straight Connector 14"/>
          <p:cNvCxnSpPr>
            <a:cxnSpLocks noChangeShapeType="1"/>
          </p:cNvCxnSpPr>
          <p:nvPr/>
        </p:nvCxnSpPr>
        <p:spPr bwMode="auto">
          <a:xfrm flipV="1">
            <a:off x="1082774" y="1641467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Rectangle 19"/>
          <p:cNvSpPr/>
          <p:nvPr/>
        </p:nvSpPr>
        <p:spPr bwMode="auto">
          <a:xfrm>
            <a:off x="1728452" y="1571288"/>
            <a:ext cx="148828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76733" y="1571288"/>
            <a:ext cx="15001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406007" y="1571288"/>
            <a:ext cx="15001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039418" y="1571288"/>
            <a:ext cx="14882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544569" y="1571288"/>
            <a:ext cx="15001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5" name="Isosceles Triangle 24"/>
          <p:cNvSpPr/>
          <p:nvPr/>
        </p:nvSpPr>
        <p:spPr bwMode="auto">
          <a:xfrm>
            <a:off x="5818586" y="1571288"/>
            <a:ext cx="172640" cy="161925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26" name="Isosceles Triangle 25"/>
          <p:cNvSpPr/>
          <p:nvPr/>
        </p:nvSpPr>
        <p:spPr bwMode="auto">
          <a:xfrm>
            <a:off x="5901930" y="1571288"/>
            <a:ext cx="173831" cy="161925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27" name="Rectangle 26"/>
          <p:cNvSpPr/>
          <p:nvPr/>
        </p:nvSpPr>
        <p:spPr bwMode="auto">
          <a:xfrm flipH="1">
            <a:off x="6194149" y="1571288"/>
            <a:ext cx="148828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H="1">
            <a:off x="6531096" y="1571288"/>
            <a:ext cx="15001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H="1">
            <a:off x="6266777" y="1571288"/>
            <a:ext cx="150019" cy="161925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30" name="Rectangle 29"/>
          <p:cNvSpPr/>
          <p:nvPr/>
        </p:nvSpPr>
        <p:spPr bwMode="auto">
          <a:xfrm flipH="1">
            <a:off x="6637062" y="1571288"/>
            <a:ext cx="150019" cy="161925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31" name="Rectangle 30"/>
          <p:cNvSpPr/>
          <p:nvPr/>
        </p:nvSpPr>
        <p:spPr bwMode="auto">
          <a:xfrm flipH="1">
            <a:off x="6702544" y="1571288"/>
            <a:ext cx="148829" cy="161925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32" name="Rectangle 31"/>
          <p:cNvSpPr/>
          <p:nvPr/>
        </p:nvSpPr>
        <p:spPr bwMode="auto">
          <a:xfrm flipH="1">
            <a:off x="6766839" y="1571288"/>
            <a:ext cx="150019" cy="161925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33" name="Multiply 32"/>
          <p:cNvSpPr/>
          <p:nvPr/>
        </p:nvSpPr>
        <p:spPr bwMode="auto">
          <a:xfrm>
            <a:off x="1666876" y="1990388"/>
            <a:ext cx="245269" cy="247650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  </a:t>
            </a:r>
            <a:endParaRPr lang="en-NZ" dirty="0">
              <a:latin typeface="+mj-lt"/>
            </a:endParaRPr>
          </a:p>
        </p:txBody>
      </p:sp>
      <p:sp>
        <p:nvSpPr>
          <p:cNvPr id="34" name="Multiply 33"/>
          <p:cNvSpPr/>
          <p:nvPr/>
        </p:nvSpPr>
        <p:spPr bwMode="auto">
          <a:xfrm>
            <a:off x="2388394" y="1990388"/>
            <a:ext cx="244079" cy="247650"/>
          </a:xfrm>
          <a:prstGeom prst="mathMultiply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 dirty="0">
                <a:cs typeface="Calibri"/>
              </a:rPr>
              <a:t>  </a:t>
            </a:r>
            <a:endParaRPr lang="en-NZ" sz="1350" dirty="0">
              <a:cs typeface="Calibri"/>
            </a:endParaRPr>
          </a:p>
        </p:txBody>
      </p:sp>
      <p:sp>
        <p:nvSpPr>
          <p:cNvPr id="35" name="Multiply 34"/>
          <p:cNvSpPr/>
          <p:nvPr/>
        </p:nvSpPr>
        <p:spPr bwMode="auto">
          <a:xfrm>
            <a:off x="2470548" y="1990388"/>
            <a:ext cx="245269" cy="247650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j-lt"/>
              </a:rPr>
              <a:t>  </a:t>
            </a:r>
            <a:endParaRPr lang="en-NZ" dirty="0">
              <a:latin typeface="+mj-lt"/>
            </a:endParaRPr>
          </a:p>
        </p:txBody>
      </p:sp>
      <p:sp>
        <p:nvSpPr>
          <p:cNvPr id="36" name="Multiply 35"/>
          <p:cNvSpPr/>
          <p:nvPr/>
        </p:nvSpPr>
        <p:spPr bwMode="auto">
          <a:xfrm>
            <a:off x="2917031" y="1980863"/>
            <a:ext cx="244079" cy="247650"/>
          </a:xfrm>
          <a:prstGeom prst="mathMultiply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 dirty="0">
                <a:cs typeface="Calibri"/>
              </a:rPr>
              <a:t>  </a:t>
            </a:r>
            <a:endParaRPr lang="en-NZ" sz="1350" dirty="0"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 bwMode="auto">
          <a:xfrm>
            <a:off x="2992042" y="1980863"/>
            <a:ext cx="245269" cy="247650"/>
          </a:xfrm>
          <a:prstGeom prst="mathMultiply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 dirty="0">
                <a:cs typeface="Calibri"/>
              </a:rPr>
              <a:t>  </a:t>
            </a:r>
            <a:endParaRPr lang="en-NZ" sz="1350" dirty="0">
              <a:cs typeface="Calibri"/>
            </a:endParaRPr>
          </a:p>
        </p:txBody>
      </p:sp>
      <p:sp>
        <p:nvSpPr>
          <p:cNvPr id="38" name="Multiply 37"/>
          <p:cNvSpPr/>
          <p:nvPr/>
        </p:nvSpPr>
        <p:spPr bwMode="auto">
          <a:xfrm>
            <a:off x="5766198" y="1985626"/>
            <a:ext cx="245269" cy="247650"/>
          </a:xfrm>
          <a:prstGeom prst="mathMultiply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 dirty="0"/>
              <a:t>  </a:t>
            </a:r>
            <a:endParaRPr lang="en-NZ" sz="1350" dirty="0"/>
          </a:p>
        </p:txBody>
      </p:sp>
      <p:sp>
        <p:nvSpPr>
          <p:cNvPr id="39" name="Oval 38"/>
          <p:cNvSpPr/>
          <p:nvPr/>
        </p:nvSpPr>
        <p:spPr bwMode="auto">
          <a:xfrm>
            <a:off x="6610351" y="2033251"/>
            <a:ext cx="150019" cy="161925"/>
          </a:xfrm>
          <a:prstGeom prst="ellipse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0" name="Oval 39"/>
          <p:cNvSpPr/>
          <p:nvPr/>
        </p:nvSpPr>
        <p:spPr bwMode="auto">
          <a:xfrm>
            <a:off x="6685361" y="2033251"/>
            <a:ext cx="150019" cy="161925"/>
          </a:xfrm>
          <a:prstGeom prst="ellipse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1" name="Oval 40"/>
          <p:cNvSpPr/>
          <p:nvPr/>
        </p:nvSpPr>
        <p:spPr bwMode="auto">
          <a:xfrm>
            <a:off x="6759180" y="2033251"/>
            <a:ext cx="150019" cy="161925"/>
          </a:xfrm>
          <a:prstGeom prst="ellipse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2" name="Rectangle 41"/>
          <p:cNvSpPr/>
          <p:nvPr/>
        </p:nvSpPr>
        <p:spPr bwMode="auto">
          <a:xfrm>
            <a:off x="5918597" y="2505930"/>
            <a:ext cx="117872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3" name="Rectangle 42"/>
          <p:cNvSpPr/>
          <p:nvPr/>
        </p:nvSpPr>
        <p:spPr bwMode="auto">
          <a:xfrm>
            <a:off x="6828235" y="2505930"/>
            <a:ext cx="117872" cy="216694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960395" y="2510692"/>
            <a:ext cx="92869" cy="211931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271023" y="2505930"/>
            <a:ext cx="102394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7" name="Rectangle 46"/>
          <p:cNvSpPr/>
          <p:nvPr/>
        </p:nvSpPr>
        <p:spPr bwMode="auto">
          <a:xfrm>
            <a:off x="6468666" y="2505930"/>
            <a:ext cx="117872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48" name="Rectangle 47"/>
          <p:cNvSpPr/>
          <p:nvPr/>
        </p:nvSpPr>
        <p:spPr bwMode="auto">
          <a:xfrm>
            <a:off x="6510339" y="2505930"/>
            <a:ext cx="117872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0" name="Rectangle 49"/>
          <p:cNvSpPr/>
          <p:nvPr/>
        </p:nvSpPr>
        <p:spPr bwMode="auto">
          <a:xfrm>
            <a:off x="6729414" y="2510692"/>
            <a:ext cx="45244" cy="211931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1" name="Rectangle 50"/>
          <p:cNvSpPr/>
          <p:nvPr/>
        </p:nvSpPr>
        <p:spPr bwMode="auto">
          <a:xfrm>
            <a:off x="7235428" y="2505930"/>
            <a:ext cx="290513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2" name="Rectangle 51"/>
          <p:cNvSpPr/>
          <p:nvPr/>
        </p:nvSpPr>
        <p:spPr bwMode="auto">
          <a:xfrm>
            <a:off x="7589044" y="2510692"/>
            <a:ext cx="495300" cy="211931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3" name="Rectangle 52"/>
          <p:cNvSpPr/>
          <p:nvPr/>
        </p:nvSpPr>
        <p:spPr bwMode="auto">
          <a:xfrm>
            <a:off x="7856935" y="3109577"/>
            <a:ext cx="32147" cy="215503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7815264" y="3109577"/>
            <a:ext cx="32147" cy="215503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724775" y="3109577"/>
            <a:ext cx="80963" cy="215503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845029" y="3496528"/>
            <a:ext cx="142875" cy="21550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7" name="Oval 56"/>
          <p:cNvSpPr/>
          <p:nvPr/>
        </p:nvSpPr>
        <p:spPr bwMode="auto">
          <a:xfrm>
            <a:off x="8016479" y="3559633"/>
            <a:ext cx="104775" cy="1119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/>
          </a:p>
        </p:txBody>
      </p:sp>
      <p:sp>
        <p:nvSpPr>
          <p:cNvPr id="58" name="Rectangle 57"/>
          <p:cNvSpPr/>
          <p:nvPr/>
        </p:nvSpPr>
        <p:spPr bwMode="auto">
          <a:xfrm>
            <a:off x="8355806" y="3496528"/>
            <a:ext cx="80963" cy="215504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458201" y="3496528"/>
            <a:ext cx="284560" cy="215504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sz="1350">
              <a:cs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35239" y="1192670"/>
            <a:ext cx="58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6225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Aged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856560" y="4087080"/>
            <a:ext cx="498872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276225">
              <a:defRPr/>
            </a:pPr>
            <a:endParaRPr lang="en-GB" sz="1500" b="1" baseline="30000" dirty="0">
              <a:solidFill>
                <a:schemeClr val="accent4"/>
              </a:solidFill>
              <a:latin typeface="+mj-lt"/>
              <a:cs typeface="Calibri Ligh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480572" y="4087080"/>
            <a:ext cx="498872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276225">
              <a:defRPr/>
            </a:pPr>
            <a:endParaRPr lang="en-GB" sz="1500" b="1" baseline="30000" dirty="0">
              <a:solidFill>
                <a:schemeClr val="accent4"/>
              </a:solidFill>
              <a:latin typeface="+mj-lt"/>
              <a:cs typeface="Calibri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2889" y="1968958"/>
            <a:ext cx="842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Abuse Findings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02889" y="2889311"/>
            <a:ext cx="8425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2419">
              <a:defRPr/>
            </a:pPr>
            <a:r>
              <a:rPr lang="en-GB" sz="1350" baseline="30000" dirty="0">
                <a:solidFill>
                  <a:srgbClr val="000000"/>
                </a:solidFill>
                <a:latin typeface="+mj-lt"/>
              </a:rPr>
              <a:t>Education</a:t>
            </a:r>
          </a:p>
        </p:txBody>
      </p:sp>
      <p:sp>
        <p:nvSpPr>
          <p:cNvPr id="24652" name="Rectangle 78"/>
          <p:cNvSpPr>
            <a:spLocks noChangeArrowheads="1"/>
          </p:cNvSpPr>
          <p:nvPr/>
        </p:nvSpPr>
        <p:spPr bwMode="auto">
          <a:xfrm>
            <a:off x="7964091" y="2827398"/>
            <a:ext cx="266700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altLang="en-US" sz="1350"/>
          </a:p>
        </p:txBody>
      </p:sp>
      <p:sp>
        <p:nvSpPr>
          <p:cNvPr id="24653" name="Rectangle 79"/>
          <p:cNvSpPr>
            <a:spLocks noChangeArrowheads="1"/>
          </p:cNvSpPr>
          <p:nvPr/>
        </p:nvSpPr>
        <p:spPr bwMode="auto">
          <a:xfrm>
            <a:off x="7918849" y="2827398"/>
            <a:ext cx="48815" cy="216694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altLang="en-US" sz="1350"/>
          </a:p>
        </p:txBody>
      </p:sp>
      <p:sp>
        <p:nvSpPr>
          <p:cNvPr id="24654" name="Rectangle 80"/>
          <p:cNvSpPr>
            <a:spLocks noChangeArrowheads="1"/>
          </p:cNvSpPr>
          <p:nvPr/>
        </p:nvSpPr>
        <p:spPr bwMode="auto">
          <a:xfrm>
            <a:off x="5697142" y="2836924"/>
            <a:ext cx="2015728" cy="2119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altLang="en-US" sz="1350"/>
          </a:p>
        </p:txBody>
      </p:sp>
      <p:sp>
        <p:nvSpPr>
          <p:cNvPr id="24655" name="Rectangle 81"/>
          <p:cNvSpPr>
            <a:spLocks noChangeArrowheads="1"/>
          </p:cNvSpPr>
          <p:nvPr/>
        </p:nvSpPr>
        <p:spPr bwMode="auto">
          <a:xfrm>
            <a:off x="2593182" y="2836924"/>
            <a:ext cx="2855119" cy="2119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Z" altLang="en-US" sz="1350"/>
          </a:p>
        </p:txBody>
      </p:sp>
      <p:sp>
        <p:nvSpPr>
          <p:cNvPr id="24657" name="Rectangle 83"/>
          <p:cNvSpPr>
            <a:spLocks noChangeArrowheads="1"/>
          </p:cNvSpPr>
          <p:nvPr/>
        </p:nvSpPr>
        <p:spPr bwMode="auto">
          <a:xfrm>
            <a:off x="4661297" y="2839305"/>
            <a:ext cx="32147" cy="21669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24658" name="Rectangle 84"/>
          <p:cNvSpPr>
            <a:spLocks noChangeArrowheads="1"/>
          </p:cNvSpPr>
          <p:nvPr/>
        </p:nvSpPr>
        <p:spPr bwMode="auto">
          <a:xfrm>
            <a:off x="4737497" y="2839305"/>
            <a:ext cx="32147" cy="21669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24659" name="Rectangle 85"/>
          <p:cNvSpPr>
            <a:spLocks noChangeArrowheads="1"/>
          </p:cNvSpPr>
          <p:nvPr/>
        </p:nvSpPr>
        <p:spPr bwMode="auto">
          <a:xfrm>
            <a:off x="4822033" y="2839305"/>
            <a:ext cx="32147" cy="21669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24660" name="Rectangle 86"/>
          <p:cNvSpPr>
            <a:spLocks noChangeArrowheads="1"/>
          </p:cNvSpPr>
          <p:nvPr/>
        </p:nvSpPr>
        <p:spPr bwMode="auto">
          <a:xfrm>
            <a:off x="4898233" y="2839305"/>
            <a:ext cx="32147" cy="21669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24661" name="Rectangle 87"/>
          <p:cNvSpPr>
            <a:spLocks noChangeArrowheads="1"/>
          </p:cNvSpPr>
          <p:nvPr/>
        </p:nvSpPr>
        <p:spPr bwMode="auto">
          <a:xfrm>
            <a:off x="4989911" y="2839305"/>
            <a:ext cx="30956" cy="21669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D9411-DEB3-4973-BDBA-FAA888DA12D5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B1C8C-E2DE-41C7-87D4-18D94F2475D6}"/>
              </a:ext>
            </a:extLst>
          </p:cNvPr>
          <p:cNvSpPr txBox="1">
            <a:spLocks/>
          </p:cNvSpPr>
          <p:nvPr/>
        </p:nvSpPr>
        <p:spPr>
          <a:xfrm>
            <a:off x="445339" y="-117456"/>
            <a:ext cx="7057658" cy="86329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1" kern="1200">
                <a:solidFill>
                  <a:srgbClr val="6EC7B3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mi-NZ" sz="3300">
                <a:solidFill>
                  <a:schemeClr val="accent1"/>
                </a:solidFill>
              </a:rPr>
              <a:t>What do we mean by integrated data?</a:t>
            </a:r>
            <a:endParaRPr lang="en-US" sz="3300">
              <a:solidFill>
                <a:schemeClr val="accent1"/>
              </a:solidFill>
            </a:endParaRPr>
          </a:p>
        </p:txBody>
      </p:sp>
      <p:cxnSp>
        <p:nvCxnSpPr>
          <p:cNvPr id="91" name="Straight Connector 14">
            <a:extLst>
              <a:ext uri="{FF2B5EF4-FFF2-40B4-BE49-F238E27FC236}">
                <a16:creationId xmlns:a16="http://schemas.microsoft.com/office/drawing/2014/main" id="{9C667446-6B2F-4D08-8F25-46B7421F8B9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45396" y="4283886"/>
            <a:ext cx="7585988" cy="1078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5A1E62E-60F4-4E3B-94B6-EFA1AEA61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5874" y="1070150"/>
          <a:ext cx="7854752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408">
                  <a:extLst>
                    <a:ext uri="{9D8B030D-6E8A-4147-A177-3AD203B41FA5}">
                      <a16:colId xmlns:a16="http://schemas.microsoft.com/office/drawing/2014/main" val="2174127102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127059471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810847202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43002560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79801348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4267335808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02811712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251000908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18281386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80475690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42804236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039436473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95526242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4002514634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907424137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824562246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204771220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649387677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50912011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7069895"/>
                  </a:ext>
                </a:extLst>
              </a:tr>
            </a:tbl>
          </a:graphicData>
        </a:graphic>
      </p:graphicFrame>
      <p:graphicFrame>
        <p:nvGraphicFramePr>
          <p:cNvPr id="121" name="Table 5">
            <a:extLst>
              <a:ext uri="{FF2B5EF4-FFF2-40B4-BE49-F238E27FC236}">
                <a16:creationId xmlns:a16="http://schemas.microsoft.com/office/drawing/2014/main" id="{33130110-A84D-445E-B910-15F9B265FA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099" y="4051474"/>
          <a:ext cx="7854752" cy="49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408">
                  <a:extLst>
                    <a:ext uri="{9D8B030D-6E8A-4147-A177-3AD203B41FA5}">
                      <a16:colId xmlns:a16="http://schemas.microsoft.com/office/drawing/2014/main" val="2174127102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127059471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810847202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43002560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79801348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4267335808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02811712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251000908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318281386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80475690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42804236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039436473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955262425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4002514634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907424137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1824562246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2047712200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649387677"/>
                    </a:ext>
                  </a:extLst>
                </a:gridCol>
                <a:gridCol w="413408">
                  <a:extLst>
                    <a:ext uri="{9D8B030D-6E8A-4147-A177-3AD203B41FA5}">
                      <a16:colId xmlns:a16="http://schemas.microsoft.com/office/drawing/2014/main" val="509120112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18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37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53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58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71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120</a:t>
                      </a:r>
                      <a:endParaRPr lang="en-US" sz="1400" b="0" i="0" u="none" strike="noStrike" noProof="0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126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127</a:t>
                      </a:r>
                      <a:endParaRPr lang="en-US" sz="1400" b="0" i="0" u="none" strike="noStrike" noProof="0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C00000"/>
                          </a:solidFill>
                          <a:latin typeface="Calibri"/>
                        </a:rPr>
                        <a:t>142</a:t>
                      </a:r>
                      <a:endParaRPr lang="en-US" sz="1400" b="0" i="0" u="none" strike="noStrike" noProof="0">
                        <a:solidFill>
                          <a:srgbClr val="C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7069895"/>
                  </a:ext>
                </a:extLst>
              </a:tr>
            </a:tbl>
          </a:graphicData>
        </a:graphic>
      </p:graphicFrame>
      <p:sp>
        <p:nvSpPr>
          <p:cNvPr id="7" name="Multiply 6"/>
          <p:cNvSpPr/>
          <p:nvPr/>
        </p:nvSpPr>
        <p:spPr bwMode="auto">
          <a:xfrm>
            <a:off x="5848351" y="1985626"/>
            <a:ext cx="245269" cy="247650"/>
          </a:xfrm>
          <a:prstGeom prst="mathMultiply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 dirty="0">
                <a:cs typeface="Calibri"/>
              </a:rPr>
              <a:t>  </a:t>
            </a:r>
            <a:endParaRPr lang="en-NZ" sz="1350" dirty="0">
              <a:cs typeface="Calibri"/>
            </a:endParaRPr>
          </a:p>
        </p:txBody>
      </p:sp>
      <p:pic>
        <p:nvPicPr>
          <p:cNvPr id="18" name="Picture 18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8F27955-E997-4C45-B63F-24DEB33C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77" y="3094053"/>
            <a:ext cx="217413" cy="620563"/>
          </a:xfrm>
          <a:prstGeom prst="rect">
            <a:avLst/>
          </a:prstGeom>
        </p:spPr>
      </p:pic>
      <p:pic>
        <p:nvPicPr>
          <p:cNvPr id="24640" name="Picture 24640" descr="A close up of a sign&#10;&#10;Description generated with high confidence">
            <a:extLst>
              <a:ext uri="{FF2B5EF4-FFF2-40B4-BE49-F238E27FC236}">
                <a16:creationId xmlns:a16="http://schemas.microsoft.com/office/drawing/2014/main" id="{5094664C-A5EA-42E9-B7E3-36B282754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37" y="1475926"/>
            <a:ext cx="327669" cy="566378"/>
          </a:xfrm>
          <a:prstGeom prst="rect">
            <a:avLst/>
          </a:prstGeom>
        </p:spPr>
      </p:pic>
      <p:pic>
        <p:nvPicPr>
          <p:cNvPr id="24642" name="Picture 24642">
            <a:extLst>
              <a:ext uri="{FF2B5EF4-FFF2-40B4-BE49-F238E27FC236}">
                <a16:creationId xmlns:a16="http://schemas.microsoft.com/office/drawing/2014/main" id="{6077B38B-46AE-4387-B3F9-5137BDDB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271" y="3761252"/>
            <a:ext cx="249088" cy="551686"/>
          </a:xfrm>
          <a:prstGeom prst="rect">
            <a:avLst/>
          </a:prstGeom>
        </p:spPr>
      </p:pic>
      <p:pic>
        <p:nvPicPr>
          <p:cNvPr id="24644" name="Picture 246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3E0758-7ECE-4FF2-A7B9-D2021D59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106" y="2197040"/>
            <a:ext cx="249493" cy="80239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102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58BB9-BC2A-49CF-927B-01589BD1A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Investment Approach: Australia and New Zealand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F2E48-2ED1-4ABC-A354-9AE69A75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risk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230B5-CC5E-4EF4-893D-DF126F3CF1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9" y="495889"/>
            <a:ext cx="8416925" cy="346249"/>
          </a:xfr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The risk profile of this cohort reveals a long tail of increased risk.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8E08F-BFE4-482D-809C-E739E993BA48}"/>
              </a:ext>
            </a:extLst>
          </p:cNvPr>
          <p:cNvSpPr>
            <a:spLocks noChangeAspect="1"/>
          </p:cNvSpPr>
          <p:nvPr/>
        </p:nvSpPr>
        <p:spPr bwMode="auto">
          <a:xfrm>
            <a:off x="447609" y="4691311"/>
            <a:ext cx="8130531" cy="9233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600" i="1">
                <a:cs typeface="Arial" pitchFamily="34" charset="0"/>
              </a:rPr>
              <a:t> </a:t>
            </a:r>
            <a:r>
              <a:rPr lang="en-US" altLang="en-US" sz="600" i="1">
                <a:cs typeface="Calibri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3FD41-1F7A-4507-80AE-45BE00A2FAA7}"/>
              </a:ext>
            </a:extLst>
          </p:cNvPr>
          <p:cNvSpPr/>
          <p:nvPr/>
        </p:nvSpPr>
        <p:spPr>
          <a:xfrm>
            <a:off x="411912" y="4692770"/>
            <a:ext cx="4502988" cy="373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7DD55AFA-01AC-4662-A5A2-1EA3D230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55" y="850107"/>
            <a:ext cx="6704880" cy="3745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536031-C3DD-47A0-BD38-F7E912176A65}"/>
              </a:ext>
            </a:extLst>
          </p:cNvPr>
          <p:cNvSpPr txBox="1"/>
          <p:nvPr/>
        </p:nvSpPr>
        <p:spPr>
          <a:xfrm>
            <a:off x="3467819" y="4314284"/>
            <a:ext cx="3804249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Risk of not achieving NCEA2 by age 18</a:t>
            </a:r>
            <a:endParaRPr lang="en-US" sz="105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F004F-5062-491A-AF1A-08EC2279C6D3}"/>
              </a:ext>
            </a:extLst>
          </p:cNvPr>
          <p:cNvSpPr txBox="1"/>
          <p:nvPr/>
        </p:nvSpPr>
        <p:spPr>
          <a:xfrm>
            <a:off x="1278866" y="1133295"/>
            <a:ext cx="1043797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 dirty="0"/>
              <a:t>2,500</a:t>
            </a:r>
            <a:endParaRPr lang="en-US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900D-382A-4C35-BE7D-76EF53B91B38}"/>
              </a:ext>
            </a:extLst>
          </p:cNvPr>
          <p:cNvSpPr txBox="1"/>
          <p:nvPr/>
        </p:nvSpPr>
        <p:spPr>
          <a:xfrm>
            <a:off x="1246515" y="4044710"/>
            <a:ext cx="1043797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95E49-7959-484D-91C3-877A2EC111C5}"/>
              </a:ext>
            </a:extLst>
          </p:cNvPr>
          <p:cNvSpPr txBox="1"/>
          <p:nvPr/>
        </p:nvSpPr>
        <p:spPr>
          <a:xfrm>
            <a:off x="1278864" y="2578220"/>
            <a:ext cx="1043797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 dirty="0"/>
              <a:t>1,250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BCF74-CCD5-405D-8378-8E67BD5023EB}"/>
              </a:ext>
            </a:extLst>
          </p:cNvPr>
          <p:cNvSpPr txBox="1"/>
          <p:nvPr/>
        </p:nvSpPr>
        <p:spPr>
          <a:xfrm>
            <a:off x="2130722" y="4238804"/>
            <a:ext cx="418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350" dirty="0"/>
              <a:t>0</a:t>
            </a:r>
            <a:r>
              <a:rPr lang="en-US" sz="1350" dirty="0">
                <a:cs typeface="Calibri"/>
              </a:rPr>
              <a:t>%</a:t>
            </a:r>
            <a:endParaRPr lang="en-US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B5A88-708B-4541-8B4F-30BE11BE758F}"/>
              </a:ext>
            </a:extLst>
          </p:cNvPr>
          <p:cNvSpPr txBox="1"/>
          <p:nvPr/>
        </p:nvSpPr>
        <p:spPr>
          <a:xfrm>
            <a:off x="8277043" y="4184890"/>
            <a:ext cx="63404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350" dirty="0">
                <a:cs typeface="Calibri"/>
              </a:rPr>
              <a:t>100%</a:t>
            </a:r>
            <a:endParaRPr lang="en-US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82500-199F-4160-B6B8-D0FCEC5D6DCD}"/>
              </a:ext>
            </a:extLst>
          </p:cNvPr>
          <p:cNvSpPr txBox="1"/>
          <p:nvPr/>
        </p:nvSpPr>
        <p:spPr>
          <a:xfrm rot="16200000">
            <a:off x="-176841" y="2470389"/>
            <a:ext cx="3804249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Number of</a:t>
            </a:r>
            <a:r>
              <a:rPr lang="en-US" sz="1050" dirty="0">
                <a:cs typeface="Calibri"/>
              </a:rPr>
              <a:t> students</a:t>
            </a:r>
            <a:endParaRPr lang="en-US" sz="1350" dirty="0"/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4D362891-DC2D-460E-8914-7AEBDF3F0338}"/>
              </a:ext>
            </a:extLst>
          </p:cNvPr>
          <p:cNvSpPr/>
          <p:nvPr/>
        </p:nvSpPr>
        <p:spPr>
          <a:xfrm>
            <a:off x="4045789" y="1926861"/>
            <a:ext cx="2195423" cy="1311344"/>
          </a:xfrm>
          <a:prstGeom prst="wedgeEllipseCallout">
            <a:avLst/>
          </a:prstGeom>
          <a:solidFill>
            <a:srgbClr val="218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48,077 low-risk students have an </a:t>
            </a:r>
            <a:r>
              <a:rPr lang="en-US" sz="1350" b="1" dirty="0"/>
              <a:t>average </a:t>
            </a:r>
            <a:r>
              <a:rPr lang="en-US" sz="1350" dirty="0"/>
              <a:t>risk of 27%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9CCF4037-87AA-469E-85BD-513E5F42ED44}"/>
              </a:ext>
            </a:extLst>
          </p:cNvPr>
          <p:cNvSpPr/>
          <p:nvPr/>
        </p:nvSpPr>
        <p:spPr>
          <a:xfrm>
            <a:off x="7388525" y="2864984"/>
            <a:ext cx="2022894" cy="1063335"/>
          </a:xfrm>
          <a:prstGeom prst="wedgeEllipseCallout">
            <a:avLst/>
          </a:prstGeom>
          <a:solidFill>
            <a:srgbClr val="218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6,990 high risk students have an </a:t>
            </a:r>
            <a:r>
              <a:rPr lang="en-US" sz="1350" b="1" dirty="0"/>
              <a:t>average </a:t>
            </a:r>
            <a:r>
              <a:rPr lang="en-US" sz="1350" dirty="0"/>
              <a:t>risk of 76%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9C68D-D2C0-46F6-B16F-F88D1E65BF9B}"/>
              </a:ext>
            </a:extLst>
          </p:cNvPr>
          <p:cNvSpPr txBox="1"/>
          <p:nvPr/>
        </p:nvSpPr>
        <p:spPr>
          <a:xfrm>
            <a:off x="6411583" y="1370522"/>
            <a:ext cx="2057400" cy="715581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The hypothetical cost effectiveness of interventions increases when they are delivered to </a:t>
            </a:r>
            <a:r>
              <a:rPr lang="en-US" sz="1050" dirty="0">
                <a:cs typeface="Calibri"/>
              </a:rPr>
              <a:t>the students who need them most.</a:t>
            </a:r>
          </a:p>
        </p:txBody>
      </p:sp>
      <p:pic>
        <p:nvPicPr>
          <p:cNvPr id="6" name="Picture 7" descr="A picture containing light, outdoor, traffic, sky&#10;&#10;Description generated with very high confidence">
            <a:extLst>
              <a:ext uri="{FF2B5EF4-FFF2-40B4-BE49-F238E27FC236}">
                <a16:creationId xmlns:a16="http://schemas.microsoft.com/office/drawing/2014/main" id="{7B1DFE37-DCB7-4B76-AA9B-7BC72251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2" y="3826692"/>
            <a:ext cx="405846" cy="8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Up 5">
            <a:extLst>
              <a:ext uri="{FF2B5EF4-FFF2-40B4-BE49-F238E27FC236}">
                <a16:creationId xmlns:a16="http://schemas.microsoft.com/office/drawing/2014/main" id="{6AEAC56A-9424-4FBC-A7D6-D88F87EC2FE1}"/>
              </a:ext>
            </a:extLst>
          </p:cNvPr>
          <p:cNvSpPr/>
          <p:nvPr/>
        </p:nvSpPr>
        <p:spPr>
          <a:xfrm>
            <a:off x="281933" y="1121154"/>
            <a:ext cx="1150634" cy="3505042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0B198F-B539-4241-8F4C-B9ACA7D23F0D}"/>
              </a:ext>
            </a:extLst>
          </p:cNvPr>
          <p:cNvSpPr/>
          <p:nvPr/>
        </p:nvSpPr>
        <p:spPr>
          <a:xfrm rot="10800000">
            <a:off x="454088" y="2778844"/>
            <a:ext cx="1430993" cy="1564097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1BCD36-1E33-499B-866E-6E307A15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26" y="241936"/>
            <a:ext cx="8416168" cy="351000"/>
          </a:xfrm>
        </p:spPr>
        <p:txBody>
          <a:bodyPr>
            <a:normAutofit fontScale="90000"/>
          </a:bodyPr>
          <a:lstStyle/>
          <a:p>
            <a:r>
              <a:rPr lang="en-US" sz="2475"/>
              <a:t>Aggregate liability valuation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10A95-D242-48F8-A194-725E00CB0967}"/>
              </a:ext>
            </a:extLst>
          </p:cNvPr>
          <p:cNvSpPr txBox="1"/>
          <p:nvPr/>
        </p:nvSpPr>
        <p:spPr>
          <a:xfrm>
            <a:off x="366623" y="1214169"/>
            <a:ext cx="1434142" cy="3000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/>
              <a:t>Total liability </a:t>
            </a:r>
            <a:endParaRPr lang="en-US" sz="1500">
              <a:cs typeface="Calibri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33BC96-AB7F-4C53-9904-995A199901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10387" y="1084456"/>
          <a:ext cx="5029200" cy="3200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013BB18-B0F9-4D20-94FE-456F0E01E4CE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E4812-FEFF-4FF7-ADF8-15A2A6134D6E}"/>
              </a:ext>
            </a:extLst>
          </p:cNvPr>
          <p:cNvSpPr txBox="1"/>
          <p:nvPr/>
        </p:nvSpPr>
        <p:spPr>
          <a:xfrm rot="16200000">
            <a:off x="1816280" y="2524311"/>
            <a:ext cx="2835933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Liability decrease related to experience</a:t>
            </a:r>
            <a:r>
              <a:rPr lang="en-US" sz="1050">
                <a:cs typeface="Calibri"/>
              </a:rPr>
              <a:t>, $billions</a:t>
            </a:r>
            <a:endParaRPr 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F302-4831-43F9-AF5B-9185AAD42B99}"/>
              </a:ext>
            </a:extLst>
          </p:cNvPr>
          <p:cNvSpPr txBox="1"/>
          <p:nvPr/>
        </p:nvSpPr>
        <p:spPr>
          <a:xfrm>
            <a:off x="668548" y="1397479"/>
            <a:ext cx="1779198" cy="485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75" b="1">
                <a:solidFill>
                  <a:srgbClr val="CE2027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72.2 billion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172D-3A79-4C84-B66C-7844E0489140}"/>
              </a:ext>
            </a:extLst>
          </p:cNvPr>
          <p:cNvSpPr txBox="1"/>
          <p:nvPr/>
        </p:nvSpPr>
        <p:spPr>
          <a:xfrm>
            <a:off x="204878" y="2324819"/>
            <a:ext cx="2577142" cy="63166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300" b="1">
                <a:solidFill>
                  <a:schemeClr val="accent1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$13.7 billion​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22119-3C3B-4EC0-92F8-F2CC6975800D}"/>
              </a:ext>
            </a:extLst>
          </p:cNvPr>
          <p:cNvSpPr txBox="1"/>
          <p:nvPr/>
        </p:nvSpPr>
        <p:spPr>
          <a:xfrm>
            <a:off x="1142999" y="2734573"/>
            <a:ext cx="1639019" cy="76174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b="1"/>
              <a:t>Liability reduction</a:t>
            </a:r>
          </a:p>
          <a:p>
            <a:pPr algn="r"/>
            <a:r>
              <a:rPr lang="en-US" sz="1500">
                <a:cs typeface="Calibri"/>
              </a:rPr>
              <a:t>attributable to system reform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558E2-E8B7-4DCA-B748-06160512C78C}"/>
              </a:ext>
            </a:extLst>
          </p:cNvPr>
          <p:cNvSpPr txBox="1"/>
          <p:nvPr/>
        </p:nvSpPr>
        <p:spPr>
          <a:xfrm>
            <a:off x="7802592" y="2394909"/>
            <a:ext cx="1270240" cy="76174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Increase due to policy package to reduce child poverty – because of the method we employ, this can be isolated </a:t>
            </a:r>
            <a:endParaRPr lang="en-US" sz="9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E2D66-9BA5-4BBA-BB33-D855F42E876A}"/>
              </a:ext>
            </a:extLst>
          </p:cNvPr>
          <p:cNvSpPr txBox="1"/>
          <p:nvPr/>
        </p:nvSpPr>
        <p:spPr>
          <a:xfrm>
            <a:off x="7426894" y="4030243"/>
            <a:ext cx="3340579" cy="219291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75"/>
              <a:t>Updated</a:t>
            </a:r>
            <a:r>
              <a:rPr lang="en-US" sz="975">
                <a:cs typeface="Calibri"/>
              </a:rPr>
              <a:t> model assumptions</a:t>
            </a:r>
            <a:endParaRPr lang="en-US" sz="975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7E25F-AD7B-47AB-B4E6-F35BE5A6742A}"/>
              </a:ext>
            </a:extLst>
          </p:cNvPr>
          <p:cNvSpPr txBox="1"/>
          <p:nvPr/>
        </p:nvSpPr>
        <p:spPr>
          <a:xfrm>
            <a:off x="7426893" y="4245903"/>
            <a:ext cx="3340579" cy="219291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75"/>
              <a:t>Client</a:t>
            </a:r>
            <a:r>
              <a:rPr lang="en-US" sz="975">
                <a:cs typeface="Calibri"/>
              </a:rPr>
              <a:t> numbers</a:t>
            </a:r>
            <a:endParaRPr lang="en-US" sz="1350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CAE164B7-3AFA-4F64-9984-C22E1A6719B6}"/>
              </a:ext>
            </a:extLst>
          </p:cNvPr>
          <p:cNvSpPr/>
          <p:nvPr/>
        </p:nvSpPr>
        <p:spPr>
          <a:xfrm rot="5400000">
            <a:off x="7374142" y="2345577"/>
            <a:ext cx="562313" cy="354546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F1391-122C-4C2E-A72B-31FA89D1F5B7}"/>
              </a:ext>
            </a:extLst>
          </p:cNvPr>
          <p:cNvSpPr/>
          <p:nvPr/>
        </p:nvSpPr>
        <p:spPr>
          <a:xfrm>
            <a:off x="7316548" y="4284003"/>
            <a:ext cx="106034" cy="135148"/>
          </a:xfrm>
          <a:prstGeom prst="rect">
            <a:avLst/>
          </a:prstGeom>
          <a:solidFill>
            <a:srgbClr val="218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0F7CCA-2CE8-4297-893D-899A455A8C43}"/>
              </a:ext>
            </a:extLst>
          </p:cNvPr>
          <p:cNvSpPr/>
          <p:nvPr/>
        </p:nvSpPr>
        <p:spPr>
          <a:xfrm>
            <a:off x="7316547" y="4077597"/>
            <a:ext cx="106034" cy="125623"/>
          </a:xfrm>
          <a:prstGeom prst="rect">
            <a:avLst/>
          </a:prstGeom>
          <a:solidFill>
            <a:srgbClr val="6EC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122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0269D3-3DA2-42F3-9899-0948539A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8F77-5F1C-42E4-8FDA-7347C2EA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54" y="22724"/>
            <a:ext cx="7886700" cy="804424"/>
          </a:xfrm>
        </p:spPr>
        <p:txBody>
          <a:bodyPr/>
          <a:lstStyle/>
          <a:p>
            <a:r>
              <a:rPr lang="en-US"/>
              <a:t>Cohort liability estimates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F3917-7F48-4EE0-A0F5-6796B0D99969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77B5F4-0B41-4124-AEC9-34F68A44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3" y="1654115"/>
            <a:ext cx="911848" cy="3042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D6699-4D03-460C-8445-1E90D824BC5F}"/>
              </a:ext>
            </a:extLst>
          </p:cNvPr>
          <p:cNvSpPr txBox="1"/>
          <p:nvPr/>
        </p:nvSpPr>
        <p:spPr>
          <a:xfrm>
            <a:off x="496020" y="621101"/>
            <a:ext cx="8205877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Of that $72.2 billion, </a:t>
            </a:r>
            <a:r>
              <a:rPr lang="en-US" b="1"/>
              <a:t>75% is attributable to clients who entered the benefit system under the age of 20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B2FBA-EC34-4414-B4BE-009E5D648CC4}"/>
              </a:ext>
            </a:extLst>
          </p:cNvPr>
          <p:cNvSpPr txBox="1"/>
          <p:nvPr/>
        </p:nvSpPr>
        <p:spPr>
          <a:xfrm>
            <a:off x="582283" y="1774886"/>
            <a:ext cx="6825650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3"/>
            <a:r>
              <a:rPr lang="en-US" sz="1500" dirty="0">
                <a:cs typeface="Calibri"/>
              </a:rPr>
              <a:t>High-liability cohorts include:</a:t>
            </a:r>
          </a:p>
          <a:p>
            <a:pPr lvl="3"/>
            <a:endParaRPr lang="en-US" sz="1500" dirty="0">
              <a:cs typeface="Calibri"/>
            </a:endParaRPr>
          </a:p>
          <a:p>
            <a:pPr lvl="4">
              <a:buChar char="•"/>
            </a:pPr>
            <a:r>
              <a:rPr lang="en-US" sz="1500" dirty="0">
                <a:cs typeface="Calibri"/>
              </a:rPr>
              <a:t> Sole parents </a:t>
            </a:r>
          </a:p>
          <a:p>
            <a:pPr lvl="4">
              <a:buChar char="•"/>
            </a:pPr>
            <a:r>
              <a:rPr lang="en-US" sz="1500" dirty="0">
                <a:cs typeface="Calibri"/>
              </a:rPr>
              <a:t> People who churn in and out of the benefit system </a:t>
            </a:r>
          </a:p>
          <a:p>
            <a:pPr lvl="4">
              <a:buChar char="•"/>
            </a:pPr>
            <a:r>
              <a:rPr lang="en-US" sz="1500" dirty="0">
                <a:cs typeface="Calibri"/>
              </a:rPr>
              <a:t> Ex-prisoners on release </a:t>
            </a:r>
          </a:p>
          <a:p>
            <a:pPr lvl="4">
              <a:buChar char="•"/>
            </a:pPr>
            <a:r>
              <a:rPr lang="en-US" sz="1500" dirty="0">
                <a:cs typeface="Calibri"/>
              </a:rPr>
              <a:t> Young people with disabilities or chronic conditions, who want to work but need support to do so.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F0D59-7EC7-4399-B336-D07C48D53115}"/>
              </a:ext>
            </a:extLst>
          </p:cNvPr>
          <p:cNvSpPr/>
          <p:nvPr/>
        </p:nvSpPr>
        <p:spPr>
          <a:xfrm>
            <a:off x="7277459" y="4708174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</p:spTree>
    <p:extLst>
      <p:ext uri="{BB962C8B-B14F-4D97-AF65-F5344CB8AC3E}">
        <p14:creationId xmlns:p14="http://schemas.microsoft.com/office/powerpoint/2010/main" val="141398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C45E23-DCB2-4F57-A14B-27EDD595EFCD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38D29C-A991-4211-9E46-4D3C424B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4" y="999759"/>
            <a:ext cx="7772399" cy="3578753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41B95F91-D512-4990-97C4-F0C296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53" y="76639"/>
            <a:ext cx="7886700" cy="804424"/>
          </a:xfrm>
        </p:spPr>
        <p:txBody>
          <a:bodyPr>
            <a:normAutofit fontScale="90000"/>
          </a:bodyPr>
          <a:lstStyle/>
          <a:p>
            <a:r>
              <a:rPr lang="en-US"/>
              <a:t>Understanding return on investment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762C0-74AB-45F8-AD2C-3F0734C99A17}"/>
              </a:ext>
            </a:extLst>
          </p:cNvPr>
          <p:cNvSpPr txBox="1"/>
          <p:nvPr/>
        </p:nvSpPr>
        <p:spPr>
          <a:xfrm>
            <a:off x="496019" y="621101"/>
            <a:ext cx="8119613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We're able to link two thirds of service costs to individuals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0678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3C817-48AE-49CA-BFCD-4017BDF1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009D63-B837-4600-ACDB-7CADBE21405A}"/>
              </a:ext>
            </a:extLst>
          </p:cNvPr>
          <p:cNvCxnSpPr>
            <a:cxnSpLocks/>
          </p:cNvCxnSpPr>
          <p:nvPr/>
        </p:nvCxnSpPr>
        <p:spPr>
          <a:xfrm>
            <a:off x="6669020" y="3154650"/>
            <a:ext cx="0" cy="540102"/>
          </a:xfrm>
          <a:prstGeom prst="line">
            <a:avLst/>
          </a:prstGeom>
          <a:ln w="19050">
            <a:solidFill>
              <a:srgbClr val="C00000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02332-7969-484A-ADD8-FE3A4B4D2AB6}"/>
              </a:ext>
            </a:extLst>
          </p:cNvPr>
          <p:cNvCxnSpPr>
            <a:cxnSpLocks/>
          </p:cNvCxnSpPr>
          <p:nvPr/>
        </p:nvCxnSpPr>
        <p:spPr>
          <a:xfrm>
            <a:off x="1200125" y="3694399"/>
            <a:ext cx="654653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FFB09CE4-4D5B-4392-AA03-6DF31AF14003}"/>
              </a:ext>
            </a:extLst>
          </p:cNvPr>
          <p:cNvSpPr txBox="1"/>
          <p:nvPr/>
        </p:nvSpPr>
        <p:spPr>
          <a:xfrm>
            <a:off x="2211505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2011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46C9E22-4AB2-4D44-8FAC-FE1D2E5D4A08}"/>
              </a:ext>
            </a:extLst>
          </p:cNvPr>
          <p:cNvSpPr txBox="1"/>
          <p:nvPr/>
        </p:nvSpPr>
        <p:spPr>
          <a:xfrm>
            <a:off x="3046987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2012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0CACEB8-3CC8-4376-8F2A-DEDCCC75148C}"/>
              </a:ext>
            </a:extLst>
          </p:cNvPr>
          <p:cNvSpPr txBox="1"/>
          <p:nvPr/>
        </p:nvSpPr>
        <p:spPr>
          <a:xfrm>
            <a:off x="3882469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2013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95323C8-C17A-4E1E-BC70-CD2D82A21F45}"/>
              </a:ext>
            </a:extLst>
          </p:cNvPr>
          <p:cNvSpPr txBox="1"/>
          <p:nvPr/>
        </p:nvSpPr>
        <p:spPr>
          <a:xfrm>
            <a:off x="4717951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2014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E4E0447-7548-43A3-830B-559E464E14F8}"/>
              </a:ext>
            </a:extLst>
          </p:cNvPr>
          <p:cNvSpPr txBox="1"/>
          <p:nvPr/>
        </p:nvSpPr>
        <p:spPr>
          <a:xfrm>
            <a:off x="5553433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2015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5170DC8-8EC2-4A9B-8328-80674D7EC24E}"/>
              </a:ext>
            </a:extLst>
          </p:cNvPr>
          <p:cNvSpPr txBox="1"/>
          <p:nvPr/>
        </p:nvSpPr>
        <p:spPr>
          <a:xfrm>
            <a:off x="6388915" y="3688560"/>
            <a:ext cx="432341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900" b="1" dirty="0"/>
              <a:t>2016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D7954-E04C-47D1-B178-DDE58A22B061}"/>
              </a:ext>
            </a:extLst>
          </p:cNvPr>
          <p:cNvCxnSpPr>
            <a:cxnSpLocks/>
          </p:cNvCxnSpPr>
          <p:nvPr/>
        </p:nvCxnSpPr>
        <p:spPr>
          <a:xfrm>
            <a:off x="2683456" y="1837101"/>
            <a:ext cx="5735" cy="1849500"/>
          </a:xfrm>
          <a:prstGeom prst="line">
            <a:avLst/>
          </a:prstGeom>
          <a:ln w="19050">
            <a:solidFill>
              <a:srgbClr val="C00000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75CBE-333E-4743-B5D8-187FFA39F90E}"/>
              </a:ext>
            </a:extLst>
          </p:cNvPr>
          <p:cNvSpPr/>
          <p:nvPr/>
        </p:nvSpPr>
        <p:spPr>
          <a:xfrm>
            <a:off x="4531945" y="1970738"/>
            <a:ext cx="669499" cy="297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>
                <a:cs typeface="Calibri"/>
              </a:rPr>
              <a:t>Feasibility study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1890C-5580-476E-A688-1C837E991E55}"/>
              </a:ext>
            </a:extLst>
          </p:cNvPr>
          <p:cNvCxnSpPr>
            <a:cxnSpLocks/>
          </p:cNvCxnSpPr>
          <p:nvPr/>
        </p:nvCxnSpPr>
        <p:spPr>
          <a:xfrm>
            <a:off x="4866695" y="2267739"/>
            <a:ext cx="0" cy="1418863"/>
          </a:xfrm>
          <a:prstGeom prst="line">
            <a:avLst/>
          </a:prstGeom>
          <a:ln w="19050">
            <a:solidFill>
              <a:srgbClr val="C00000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2CA4CC-936A-4FCB-B757-EA8A7BE9C07C}"/>
              </a:ext>
            </a:extLst>
          </p:cNvPr>
          <p:cNvCxnSpPr>
            <a:cxnSpLocks/>
          </p:cNvCxnSpPr>
          <p:nvPr/>
        </p:nvCxnSpPr>
        <p:spPr>
          <a:xfrm flipH="1">
            <a:off x="5668716" y="2661211"/>
            <a:ext cx="0" cy="1033541"/>
          </a:xfrm>
          <a:prstGeom prst="line">
            <a:avLst/>
          </a:prstGeom>
          <a:ln w="19050">
            <a:solidFill>
              <a:srgbClr val="C00000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D0D43-87DC-4FF7-99EC-D4CEEA259C4A}"/>
              </a:ext>
            </a:extLst>
          </p:cNvPr>
          <p:cNvCxnSpPr>
            <a:cxnSpLocks/>
          </p:cNvCxnSpPr>
          <p:nvPr/>
        </p:nvCxnSpPr>
        <p:spPr>
          <a:xfrm>
            <a:off x="7213011" y="2660365"/>
            <a:ext cx="0" cy="103438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3C2A29B-9A1A-4732-A8A2-AA80E7323994}"/>
              </a:ext>
            </a:extLst>
          </p:cNvPr>
          <p:cNvSpPr/>
          <p:nvPr/>
        </p:nvSpPr>
        <p:spPr>
          <a:xfrm>
            <a:off x="6237953" y="2857650"/>
            <a:ext cx="700389" cy="297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>
                <a:cs typeface="Calibri"/>
              </a:rPr>
              <a:t>Feasibility study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F57D3-33F8-4AFF-9687-2CC092635F89}"/>
              </a:ext>
            </a:extLst>
          </p:cNvPr>
          <p:cNvSpPr/>
          <p:nvPr/>
        </p:nvSpPr>
        <p:spPr>
          <a:xfrm>
            <a:off x="2772048" y="1553741"/>
            <a:ext cx="5041529" cy="297000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Valuation – welfare</a:t>
            </a:r>
            <a:endParaRPr lang="en-US" sz="900" b="1" dirty="0"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75E075-9C1C-4989-A0E7-9BBC6C262E9F}"/>
              </a:ext>
            </a:extLst>
          </p:cNvPr>
          <p:cNvCxnSpPr>
            <a:cxnSpLocks/>
          </p:cNvCxnSpPr>
          <p:nvPr/>
        </p:nvCxnSpPr>
        <p:spPr>
          <a:xfrm>
            <a:off x="7309167" y="3156216"/>
            <a:ext cx="0" cy="538536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676E64-696C-42F8-8437-1499EB23CC41}"/>
              </a:ext>
            </a:extLst>
          </p:cNvPr>
          <p:cNvCxnSpPr>
            <a:cxnSpLocks/>
          </p:cNvCxnSpPr>
          <p:nvPr/>
        </p:nvCxnSpPr>
        <p:spPr>
          <a:xfrm>
            <a:off x="2859120" y="1845253"/>
            <a:ext cx="0" cy="1849500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EDE26E-1A22-4F59-A6F3-DBB680DE2B39}"/>
              </a:ext>
            </a:extLst>
          </p:cNvPr>
          <p:cNvCxnSpPr>
            <a:cxnSpLocks/>
          </p:cNvCxnSpPr>
          <p:nvPr/>
        </p:nvCxnSpPr>
        <p:spPr>
          <a:xfrm>
            <a:off x="6303076" y="2267739"/>
            <a:ext cx="0" cy="1422851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98BA9-1EB8-4A42-8AF9-385444D1D24D}"/>
              </a:ext>
            </a:extLst>
          </p:cNvPr>
          <p:cNvSpPr/>
          <p:nvPr/>
        </p:nvSpPr>
        <p:spPr>
          <a:xfrm>
            <a:off x="1778637" y="1529934"/>
            <a:ext cx="669499" cy="37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Welfare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8A984-E38E-400B-AF9C-721311AE27AC}"/>
              </a:ext>
            </a:extLst>
          </p:cNvPr>
          <p:cNvSpPr/>
          <p:nvPr/>
        </p:nvSpPr>
        <p:spPr>
          <a:xfrm>
            <a:off x="1778637" y="1981400"/>
            <a:ext cx="669499" cy="37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Social housing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BF4A4F-1519-4997-AE1F-F3AAB7195E7B}"/>
              </a:ext>
            </a:extLst>
          </p:cNvPr>
          <p:cNvSpPr/>
          <p:nvPr/>
        </p:nvSpPr>
        <p:spPr>
          <a:xfrm>
            <a:off x="2593149" y="1553790"/>
            <a:ext cx="669499" cy="296902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>
                <a:cs typeface="Calibri"/>
              </a:rPr>
              <a:t>Feasibility study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402E0E-D827-4CDD-8496-5B3F5A77C18F}"/>
              </a:ext>
            </a:extLst>
          </p:cNvPr>
          <p:cNvCxnSpPr>
            <a:cxnSpLocks/>
          </p:cNvCxnSpPr>
          <p:nvPr/>
        </p:nvCxnSpPr>
        <p:spPr>
          <a:xfrm>
            <a:off x="3611373" y="1845253"/>
            <a:ext cx="0" cy="1849500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8767FA-DAD0-4337-B480-BB31DCCC4B2C}"/>
              </a:ext>
            </a:extLst>
          </p:cNvPr>
          <p:cNvCxnSpPr>
            <a:cxnSpLocks/>
          </p:cNvCxnSpPr>
          <p:nvPr/>
        </p:nvCxnSpPr>
        <p:spPr>
          <a:xfrm>
            <a:off x="4456108" y="1845253"/>
            <a:ext cx="0" cy="1849500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F70484-9073-487F-9524-EC5DBF6B04C6}"/>
              </a:ext>
            </a:extLst>
          </p:cNvPr>
          <p:cNvCxnSpPr>
            <a:cxnSpLocks/>
          </p:cNvCxnSpPr>
          <p:nvPr/>
        </p:nvCxnSpPr>
        <p:spPr>
          <a:xfrm>
            <a:off x="5360429" y="1845253"/>
            <a:ext cx="0" cy="1849500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BC7496-CB70-41EB-A77D-206CA1AD23DF}"/>
              </a:ext>
            </a:extLst>
          </p:cNvPr>
          <p:cNvCxnSpPr>
            <a:cxnSpLocks/>
          </p:cNvCxnSpPr>
          <p:nvPr/>
        </p:nvCxnSpPr>
        <p:spPr>
          <a:xfrm>
            <a:off x="6242932" y="1845253"/>
            <a:ext cx="0" cy="1849500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A8E22B-B7B2-4154-B3C0-D4F7EC5A3BAD}"/>
              </a:ext>
            </a:extLst>
          </p:cNvPr>
          <p:cNvCxnSpPr>
            <a:cxnSpLocks/>
          </p:cNvCxnSpPr>
          <p:nvPr/>
        </p:nvCxnSpPr>
        <p:spPr>
          <a:xfrm>
            <a:off x="7105098" y="1845253"/>
            <a:ext cx="0" cy="1849146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D183711-70B6-45B2-AAEC-71847DFF2739}"/>
              </a:ext>
            </a:extLst>
          </p:cNvPr>
          <p:cNvSpPr/>
          <p:nvPr/>
        </p:nvSpPr>
        <p:spPr>
          <a:xfrm>
            <a:off x="5300843" y="1970738"/>
            <a:ext cx="2512734" cy="297000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Valuation – social housing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84F806-344E-4DEA-8C6F-E2E45B841E2D}"/>
              </a:ext>
            </a:extLst>
          </p:cNvPr>
          <p:cNvCxnSpPr>
            <a:cxnSpLocks/>
          </p:cNvCxnSpPr>
          <p:nvPr/>
        </p:nvCxnSpPr>
        <p:spPr>
          <a:xfrm>
            <a:off x="7155585" y="2240117"/>
            <a:ext cx="0" cy="1452546"/>
          </a:xfrm>
          <a:prstGeom prst="line">
            <a:avLst/>
          </a:prstGeom>
          <a:ln w="19050">
            <a:solidFill>
              <a:schemeClr val="accent3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2637E7F-2512-487A-B66C-DAAC72146315}"/>
              </a:ext>
            </a:extLst>
          </p:cNvPr>
          <p:cNvSpPr/>
          <p:nvPr/>
        </p:nvSpPr>
        <p:spPr>
          <a:xfrm>
            <a:off x="1776341" y="2417106"/>
            <a:ext cx="669499" cy="37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Justice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DE6C8-F08B-463B-AF3C-9E67BBAE25C1}"/>
              </a:ext>
            </a:extLst>
          </p:cNvPr>
          <p:cNvSpPr/>
          <p:nvPr/>
        </p:nvSpPr>
        <p:spPr>
          <a:xfrm>
            <a:off x="1773529" y="2852813"/>
            <a:ext cx="669499" cy="37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Vulnerable children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3E34CA-2098-45E0-89E1-D337E96DCDB1}"/>
              </a:ext>
            </a:extLst>
          </p:cNvPr>
          <p:cNvSpPr/>
          <p:nvPr/>
        </p:nvSpPr>
        <p:spPr>
          <a:xfrm>
            <a:off x="1781772" y="3314564"/>
            <a:ext cx="669499" cy="37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Education, health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52E38-1438-4EC9-8501-E6BF2921A885}"/>
              </a:ext>
            </a:extLst>
          </p:cNvPr>
          <p:cNvSpPr/>
          <p:nvPr/>
        </p:nvSpPr>
        <p:spPr>
          <a:xfrm>
            <a:off x="7014974" y="3265192"/>
            <a:ext cx="731685" cy="380406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5000" tIns="81000" rIns="135000" bIns="81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788" b="1" dirty="0">
                <a:solidFill>
                  <a:schemeClr val="tx1"/>
                </a:solidFill>
              </a:rPr>
              <a:t>Pre-feasibility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8A6AFC-9D62-49B3-B686-6C8AC95D8347}"/>
              </a:ext>
            </a:extLst>
          </p:cNvPr>
          <p:cNvSpPr/>
          <p:nvPr/>
        </p:nvSpPr>
        <p:spPr>
          <a:xfrm>
            <a:off x="5318047" y="2364212"/>
            <a:ext cx="824219" cy="297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>
                <a:cs typeface="Calibri"/>
              </a:rPr>
              <a:t>Feasibility study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4ABACE-A0E0-455A-8458-86D22B0BE6AC}"/>
              </a:ext>
            </a:extLst>
          </p:cNvPr>
          <p:cNvSpPr/>
          <p:nvPr/>
        </p:nvSpPr>
        <p:spPr>
          <a:xfrm>
            <a:off x="6566296" y="2363366"/>
            <a:ext cx="960713" cy="297000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Crime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47CD3D-D00B-4CAF-B0D4-CC15B020D7A6}"/>
              </a:ext>
            </a:extLst>
          </p:cNvPr>
          <p:cNvSpPr/>
          <p:nvPr/>
        </p:nvSpPr>
        <p:spPr>
          <a:xfrm>
            <a:off x="7014975" y="2859216"/>
            <a:ext cx="682873" cy="297000"/>
          </a:xfrm>
          <a:prstGeom prst="rect">
            <a:avLst/>
          </a:prstGeom>
          <a:solidFill>
            <a:srgbClr val="6EC7B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900" b="1" dirty="0"/>
              <a:t>Valuation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170E1E-F21B-4CE7-A789-66EF8DE1F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1" y="1812076"/>
            <a:ext cx="1621774" cy="161099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58ACEFB-5538-48A7-8212-BB37CB9F5153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99DAB9-E7D0-4175-9D76-D9E1499185B6}"/>
              </a:ext>
            </a:extLst>
          </p:cNvPr>
          <p:cNvSpPr txBox="1">
            <a:spLocks/>
          </p:cNvSpPr>
          <p:nvPr/>
        </p:nvSpPr>
        <p:spPr>
          <a:xfrm>
            <a:off x="445338" y="1157"/>
            <a:ext cx="7542894" cy="86329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1" kern="1200">
                <a:solidFill>
                  <a:srgbClr val="6EC7B3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mi-NZ" sz="2475">
                <a:solidFill>
                  <a:schemeClr val="tx1"/>
                </a:solidFill>
              </a:rPr>
              <a:t>The challenge of system-wide change</a:t>
            </a:r>
            <a:endParaRPr lang="en-US" sz="39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ED4EC-22A9-4EC3-A67F-2DDBAF4E73A7}"/>
              </a:ext>
            </a:extLst>
          </p:cNvPr>
          <p:cNvSpPr/>
          <p:nvPr/>
        </p:nvSpPr>
        <p:spPr>
          <a:xfrm>
            <a:off x="250167" y="4703553"/>
            <a:ext cx="8492705" cy="362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8424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Y:\infographic\ma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560" y="1257301"/>
            <a:ext cx="5707857" cy="2964656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54666" y="296334"/>
            <a:ext cx="6646334" cy="7294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sz="3300" dirty="0"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73857" y="1306720"/>
            <a:ext cx="3138128" cy="3747134"/>
            <a:chOff x="2234151" y="533400"/>
            <a:chExt cx="4547649" cy="5791200"/>
          </a:xfrm>
        </p:grpSpPr>
        <p:pic>
          <p:nvPicPr>
            <p:cNvPr id="10" name="Picture 8" descr="Y:\infographic\employ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67551" y="1981200"/>
              <a:ext cx="1352490" cy="1529451"/>
            </a:xfrm>
            <a:prstGeom prst="rect">
              <a:avLst/>
            </a:prstGeom>
            <a:noFill/>
          </p:spPr>
        </p:pic>
        <p:pic>
          <p:nvPicPr>
            <p:cNvPr id="11" name="Picture 2" descr="Y:\infographic\paysfo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7751" y="2362200"/>
              <a:ext cx="614238" cy="2743200"/>
            </a:xfrm>
            <a:prstGeom prst="rect">
              <a:avLst/>
            </a:prstGeom>
            <a:noFill/>
          </p:spPr>
        </p:pic>
        <p:pic>
          <p:nvPicPr>
            <p:cNvPr id="12" name="Picture 3" descr="Y:\infographic\people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605751" y="533400"/>
              <a:ext cx="2009775" cy="1668492"/>
            </a:xfrm>
            <a:prstGeom prst="rect">
              <a:avLst/>
            </a:prstGeom>
            <a:noFill/>
          </p:spPr>
        </p:pic>
        <p:pic>
          <p:nvPicPr>
            <p:cNvPr id="13" name="Picture 4" descr="Y:\infographic\produceus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77351" y="1905000"/>
              <a:ext cx="1358811" cy="1529452"/>
            </a:xfrm>
            <a:prstGeom prst="rect">
              <a:avLst/>
            </a:prstGeom>
            <a:noFill/>
          </p:spPr>
        </p:pic>
        <p:pic>
          <p:nvPicPr>
            <p:cNvPr id="14" name="Picture 5" descr="Y:\infographic\products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663151" y="3048000"/>
              <a:ext cx="1118649" cy="1276650"/>
            </a:xfrm>
            <a:prstGeom prst="rect">
              <a:avLst/>
            </a:prstGeom>
            <a:noFill/>
          </p:spPr>
        </p:pic>
        <p:pic>
          <p:nvPicPr>
            <p:cNvPr id="15" name="Picture 6" descr="Y:\infographic\supports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977351" y="40386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16" name="Picture 7" descr="Y:\infographic\awardedto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691351" y="39624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17" name="Picture 9" descr="Y:\infographic\funding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86751" y="5250192"/>
              <a:ext cx="1150249" cy="1074408"/>
            </a:xfrm>
            <a:prstGeom prst="rect">
              <a:avLst/>
            </a:prstGeom>
            <a:noFill/>
          </p:spPr>
        </p:pic>
        <p:pic>
          <p:nvPicPr>
            <p:cNvPr id="18" name="Picture 10" descr="Y:\infographic\institutions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34151" y="2895600"/>
              <a:ext cx="1264009" cy="142201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context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62164" y="3600450"/>
            <a:ext cx="884182" cy="857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Connector 4"/>
          <p:cNvCxnSpPr>
            <a:stCxn id="3" idx="1"/>
          </p:cNvCxnSpPr>
          <p:nvPr/>
        </p:nvCxnSpPr>
        <p:spPr>
          <a:xfrm>
            <a:off x="4991649" y="3725992"/>
            <a:ext cx="597177" cy="6326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8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 descr="Y:\infographic\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257301"/>
            <a:ext cx="5707857" cy="29646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1" y="-10946"/>
            <a:ext cx="6857999" cy="736905"/>
          </a:xfrm>
        </p:spPr>
        <p:txBody>
          <a:bodyPr>
            <a:noAutofit/>
          </a:bodyPr>
          <a:lstStyle/>
          <a:p>
            <a:r>
              <a:rPr lang="en-US" sz="3300" dirty="0" smtClean="0"/>
              <a:t>In our context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59038" y="1094621"/>
            <a:ext cx="3138128" cy="3747134"/>
            <a:chOff x="2234151" y="533400"/>
            <a:chExt cx="4547649" cy="5791200"/>
          </a:xfrm>
        </p:grpSpPr>
        <p:pic>
          <p:nvPicPr>
            <p:cNvPr id="13" name="Picture 8" descr="Y:\infographic\employ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67551" y="1981200"/>
              <a:ext cx="1352490" cy="1529451"/>
            </a:xfrm>
            <a:prstGeom prst="rect">
              <a:avLst/>
            </a:prstGeom>
            <a:noFill/>
          </p:spPr>
        </p:pic>
        <p:pic>
          <p:nvPicPr>
            <p:cNvPr id="14" name="Picture 2" descr="Y:\infographic\paysfor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7751" y="2362200"/>
              <a:ext cx="614238" cy="2743200"/>
            </a:xfrm>
            <a:prstGeom prst="rect">
              <a:avLst/>
            </a:prstGeom>
            <a:noFill/>
          </p:spPr>
        </p:pic>
        <p:pic>
          <p:nvPicPr>
            <p:cNvPr id="15" name="Picture 3" descr="Y:\infographic\people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605751" y="533400"/>
              <a:ext cx="2009775" cy="1668492"/>
            </a:xfrm>
            <a:prstGeom prst="rect">
              <a:avLst/>
            </a:prstGeom>
            <a:noFill/>
          </p:spPr>
        </p:pic>
        <p:pic>
          <p:nvPicPr>
            <p:cNvPr id="16" name="Picture 4" descr="Y:\infographic\produceus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77351" y="1905000"/>
              <a:ext cx="1358811" cy="1529452"/>
            </a:xfrm>
            <a:prstGeom prst="rect">
              <a:avLst/>
            </a:prstGeom>
            <a:noFill/>
          </p:spPr>
        </p:pic>
        <p:pic>
          <p:nvPicPr>
            <p:cNvPr id="17" name="Picture 5" descr="Y:\infographic\products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663151" y="3048000"/>
              <a:ext cx="1118649" cy="1276650"/>
            </a:xfrm>
            <a:prstGeom prst="rect">
              <a:avLst/>
            </a:prstGeom>
            <a:noFill/>
          </p:spPr>
        </p:pic>
        <p:pic>
          <p:nvPicPr>
            <p:cNvPr id="18" name="Picture 6" descr="Y:\infographic\supports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77351" y="40386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19" name="Picture 7" descr="Y:\infographic\awardedto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91351" y="39624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20" name="Picture 9" descr="Y:\infographic\funding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86751" y="5250192"/>
              <a:ext cx="1150249" cy="1074408"/>
            </a:xfrm>
            <a:prstGeom prst="rect">
              <a:avLst/>
            </a:prstGeom>
            <a:noFill/>
          </p:spPr>
        </p:pic>
        <p:pic>
          <p:nvPicPr>
            <p:cNvPr id="21" name="Picture 10" descr="Y:\infographic\institutions.pn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234151" y="2895600"/>
              <a:ext cx="1264009" cy="1422010"/>
            </a:xfrm>
            <a:prstGeom prst="rect">
              <a:avLst/>
            </a:prstGeom>
            <a:noFill/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6533" y="3371322"/>
            <a:ext cx="3195965" cy="188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6247" y="804153"/>
            <a:ext cx="2268395" cy="21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8898" y="1701664"/>
            <a:ext cx="2334452" cy="25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7614"/>
            <a:ext cx="6066650" cy="38810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Basics of Processing</a:t>
            </a:r>
          </a:p>
          <a:p>
            <a:r>
              <a:rPr lang="en-US" dirty="0" smtClean="0"/>
              <a:t>Blocking</a:t>
            </a:r>
          </a:p>
          <a:p>
            <a:r>
              <a:rPr lang="en-US" dirty="0" smtClean="0"/>
              <a:t>Linkage Approaches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9:00-9:30 Introductions</a:t>
            </a:r>
          </a:p>
          <a:p>
            <a:pPr marL="0" indent="0">
              <a:buNone/>
            </a:pPr>
            <a:r>
              <a:rPr lang="en-US" dirty="0"/>
              <a:t>9:30-10:30 Lecture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10:30-11:00 </a:t>
            </a:r>
            <a:r>
              <a:rPr lang="en-US" dirty="0"/>
              <a:t>Break</a:t>
            </a:r>
          </a:p>
          <a:p>
            <a:pPr marL="0" indent="0">
              <a:buNone/>
            </a:pPr>
            <a:r>
              <a:rPr lang="en-US" dirty="0"/>
              <a:t>11:00-11:30 Python </a:t>
            </a:r>
            <a:r>
              <a:rPr lang="en-US" dirty="0" smtClean="0"/>
              <a:t>set-up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11:30-12:00 Hands on datasets </a:t>
            </a:r>
          </a:p>
          <a:p>
            <a:pPr marL="0" indent="0">
              <a:buNone/>
            </a:pPr>
            <a:r>
              <a:rPr lang="en-US" dirty="0"/>
              <a:t>12:00-100 Lunch</a:t>
            </a:r>
          </a:p>
          <a:p>
            <a:pPr marL="0" indent="0">
              <a:buNone/>
            </a:pPr>
            <a:r>
              <a:rPr lang="en-US" dirty="0"/>
              <a:t>1:00-1:30 Basics of databases and </a:t>
            </a:r>
            <a:r>
              <a:rPr lang="en-US" dirty="0" smtClean="0"/>
              <a:t>overview of </a:t>
            </a:r>
            <a:r>
              <a:rPr lang="en-US" dirty="0"/>
              <a:t>schema </a:t>
            </a:r>
          </a:p>
          <a:p>
            <a:pPr marL="0" indent="0">
              <a:buNone/>
            </a:pPr>
            <a:r>
              <a:rPr lang="en-US" dirty="0"/>
              <a:t>1:30-2:00 Intro to cleaning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2:30-3:00 </a:t>
            </a:r>
            <a:r>
              <a:rPr lang="en-US" dirty="0"/>
              <a:t>Initial summary </a:t>
            </a:r>
            <a:r>
              <a:rPr lang="en-US" dirty="0" smtClean="0"/>
              <a:t>statistics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2:30-3:00 Break</a:t>
            </a:r>
          </a:p>
          <a:p>
            <a:pPr marL="0" indent="0">
              <a:buNone/>
            </a:pPr>
            <a:r>
              <a:rPr lang="en-US" dirty="0"/>
              <a:t>3:00-4:00 Standardization and deterministic matching </a:t>
            </a:r>
          </a:p>
          <a:p>
            <a:pPr marL="0" indent="0">
              <a:buNone/>
            </a:pPr>
            <a:r>
              <a:rPr lang="en-US" dirty="0"/>
              <a:t>4:00-4:30 Update summary </a:t>
            </a:r>
            <a:r>
              <a:rPr lang="en-US"/>
              <a:t>stats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4:30-5:00 discussion &amp; </a:t>
            </a:r>
            <a:r>
              <a:rPr lang="en-US" dirty="0" smtClean="0"/>
              <a:t>closing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34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basic record linkage process </a:t>
            </a:r>
            <a:r>
              <a:rPr lang="en-US" sz="2000" dirty="0"/>
              <a:t>(Bender et al. 2015)</a:t>
            </a:r>
            <a:endParaRPr lang="en-US" sz="40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31590"/>
            <a:ext cx="3248597" cy="378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There is no perfect world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691680" y="4011910"/>
          <a:ext cx="5328592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aseline="0" dirty="0">
                          <a:solidFill>
                            <a:schemeClr val="tx1"/>
                          </a:solidFill>
                        </a:rPr>
                        <a:t> Positive (TP)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False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Negative (FN)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False</a:t>
                      </a: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 Positive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="1" baseline="0" dirty="0">
                          <a:solidFill>
                            <a:schemeClr val="tx1"/>
                          </a:solidFill>
                        </a:rPr>
                        <a:t> Negative (TN)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ontent Placeholder 4"/>
          <p:cNvSpPr txBox="1">
            <a:spLocks/>
          </p:cNvSpPr>
          <p:nvPr/>
        </p:nvSpPr>
        <p:spPr>
          <a:xfrm>
            <a:off x="546626" y="1347614"/>
            <a:ext cx="7515225" cy="3310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a perfect world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we do not live in a perfect world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763688" y="2067694"/>
          <a:ext cx="52565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aseline="0" dirty="0">
                          <a:solidFill>
                            <a:schemeClr val="tx1"/>
                          </a:solidFill>
                        </a:rPr>
                        <a:t> Positive (TP)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="1" baseline="0" dirty="0">
                          <a:solidFill>
                            <a:schemeClr val="tx1"/>
                          </a:solidFill>
                        </a:rPr>
                        <a:t> Negative (TN)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923928" y="1563638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27584" y="2211710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True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9592" y="4227934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True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35896" y="3579862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5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extended RL process </a:t>
            </a:r>
            <a:r>
              <a:rPr lang="en-US" sz="2200" dirty="0"/>
              <a:t>(Bender et al. 2015)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9582"/>
            <a:ext cx="2249210" cy="38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Shares of effort within linkage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4E233-8060-CD4D-A44C-18D05E717A52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5% matching and linking efforts</a:t>
            </a:r>
          </a:p>
          <a:p>
            <a:endParaRPr lang="en-US" sz="800" dirty="0"/>
          </a:p>
          <a:p>
            <a:r>
              <a:rPr lang="en-US" dirty="0"/>
              <a:t>20% checking that the computer matching is correct</a:t>
            </a:r>
          </a:p>
          <a:p>
            <a:endParaRPr lang="en-US" sz="800" dirty="0"/>
          </a:p>
          <a:p>
            <a:r>
              <a:rPr lang="en-US" dirty="0"/>
              <a:t>75% cleaning and parsing the two input files</a:t>
            </a:r>
          </a:p>
          <a:p>
            <a:endParaRPr lang="en-US" sz="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(Gill 2001, p. 31)</a:t>
            </a:r>
          </a:p>
        </p:txBody>
      </p:sp>
    </p:spTree>
    <p:extLst>
      <p:ext uri="{BB962C8B-B14F-4D97-AF65-F5344CB8AC3E}">
        <p14:creationId xmlns:p14="http://schemas.microsoft.com/office/powerpoint/2010/main" val="3964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Preprocessing Basics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2B69BB-7B65-884A-8505-C35BD316891C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Typical identifiers:</a:t>
            </a:r>
          </a:p>
          <a:p>
            <a:pPr lvl="1"/>
            <a:r>
              <a:rPr lang="en-US" sz="2400" dirty="0"/>
              <a:t>People: first and last name, address, birth date, sex</a:t>
            </a:r>
          </a:p>
          <a:p>
            <a:pPr lvl="1"/>
            <a:r>
              <a:rPr lang="de-DE" sz="2400" dirty="0"/>
              <a:t>Establishments / </a:t>
            </a:r>
            <a:r>
              <a:rPr lang="de-DE" sz="2400" dirty="0" err="1"/>
              <a:t>firms</a:t>
            </a:r>
            <a:r>
              <a:rPr lang="de-DE" sz="2400" dirty="0"/>
              <a:t>: </a:t>
            </a:r>
            <a:r>
              <a:rPr lang="de-DE" sz="2400" dirty="0" err="1"/>
              <a:t>name</a:t>
            </a:r>
            <a:r>
              <a:rPr lang="de-DE" sz="2400" dirty="0"/>
              <a:t>, legal form, </a:t>
            </a:r>
            <a:r>
              <a:rPr lang="de-DE" sz="2400" dirty="0" err="1"/>
              <a:t>address</a:t>
            </a:r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different </a:t>
            </a:r>
            <a:r>
              <a:rPr lang="de-DE" sz="2400" dirty="0" err="1"/>
              <a:t>manifestations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an </a:t>
            </a:r>
            <a:r>
              <a:rPr lang="de-DE" sz="2400" dirty="0" err="1"/>
              <a:t>identifier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suitability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comparison</a:t>
            </a:r>
            <a:r>
              <a:rPr lang="de-DE" sz="2400" dirty="0"/>
              <a:t>.</a:t>
            </a:r>
          </a:p>
          <a:p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identifiers</a:t>
            </a:r>
            <a:r>
              <a:rPr lang="de-DE" sz="2400" dirty="0"/>
              <a:t>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parsed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separate </a:t>
            </a:r>
            <a:r>
              <a:rPr lang="de-DE" sz="2400" dirty="0" err="1"/>
              <a:t>components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getting</a:t>
            </a:r>
            <a:r>
              <a:rPr lang="de-DE" sz="2400" dirty="0"/>
              <a:t> clean </a:t>
            </a:r>
            <a:r>
              <a:rPr lang="de-DE" sz="2400" dirty="0" err="1"/>
              <a:t>identifiers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first</a:t>
            </a:r>
            <a:r>
              <a:rPr lang="de-DE" sz="2400" dirty="0"/>
              <a:t> </a:t>
            </a:r>
            <a:r>
              <a:rPr lang="de-DE" sz="2400" dirty="0" err="1"/>
              <a:t>place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201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object 8"/>
          <p:cNvSpPr/>
          <p:nvPr/>
        </p:nvSpPr>
        <p:spPr>
          <a:xfrm>
            <a:off x="1004799" y="1268016"/>
            <a:ext cx="6417088" cy="317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4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1243835"/>
            <a:ext cx="7886700" cy="346966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9525" marR="3810">
              <a:lnSpc>
                <a:spcPct val="110000"/>
              </a:lnSpc>
            </a:pPr>
            <a:r>
              <a:rPr lang="en-US" spc="-11" dirty="0">
                <a:latin typeface="Arial"/>
                <a:cs typeface="Arial"/>
              </a:rPr>
              <a:t>Identify attributes :</a:t>
            </a:r>
          </a:p>
          <a:p>
            <a:pPr marL="9525">
              <a:spcBef>
                <a:spcPts val="1144"/>
              </a:spcBef>
              <a:buClr>
                <a:srgbClr val="003E7C"/>
              </a:buClr>
              <a:tabLst>
                <a:tab pos="210979" algn="l"/>
              </a:tabLst>
            </a:pPr>
            <a:r>
              <a:rPr lang="en-US" spc="-11" dirty="0">
                <a:latin typeface="Arial"/>
                <a:cs typeface="Arial"/>
              </a:rPr>
              <a:t>1. Variable name, variable type, data type, missing code</a:t>
            </a:r>
          </a:p>
          <a:p>
            <a:pPr marL="9525">
              <a:spcBef>
                <a:spcPts val="1144"/>
              </a:spcBef>
              <a:buClr>
                <a:srgbClr val="003E7C"/>
              </a:buClr>
              <a:tabLst>
                <a:tab pos="210503" algn="l"/>
              </a:tabLst>
            </a:pPr>
            <a:r>
              <a:rPr lang="en-US" spc="-11" dirty="0">
                <a:latin typeface="Arial"/>
                <a:cs typeface="Arial"/>
              </a:rPr>
              <a:t>2. For continuous variables: Allowed range</a:t>
            </a:r>
          </a:p>
          <a:p>
            <a:pPr marL="9525">
              <a:spcBef>
                <a:spcPts val="1151"/>
              </a:spcBef>
              <a:buClr>
                <a:srgbClr val="003E7C"/>
              </a:buClr>
              <a:tabLst>
                <a:tab pos="210503" algn="l"/>
              </a:tabLst>
            </a:pPr>
            <a:r>
              <a:rPr lang="en-US" spc="-11" dirty="0">
                <a:latin typeface="Arial"/>
                <a:cs typeface="Arial"/>
              </a:rPr>
              <a:t>3. For coded categorical variables: Code list</a:t>
            </a:r>
          </a:p>
          <a:p>
            <a:pPr marL="9525">
              <a:spcBef>
                <a:spcPts val="1144"/>
              </a:spcBef>
              <a:buClr>
                <a:srgbClr val="003E7C"/>
              </a:buClr>
              <a:tabLst>
                <a:tab pos="210979" algn="l"/>
              </a:tabLst>
            </a:pPr>
            <a:r>
              <a:rPr lang="en-US" spc="-11" dirty="0">
                <a:latin typeface="Arial"/>
                <a:cs typeface="Arial"/>
              </a:rPr>
              <a:t>4. For </a:t>
            </a:r>
            <a:r>
              <a:rPr lang="en-US" spc="-11" dirty="0" err="1">
                <a:latin typeface="Arial"/>
                <a:cs typeface="Arial"/>
              </a:rPr>
              <a:t>uncoded</a:t>
            </a:r>
            <a:r>
              <a:rPr lang="en-US" spc="-11" dirty="0">
                <a:latin typeface="Arial"/>
                <a:cs typeface="Arial"/>
              </a:rPr>
              <a:t> variables (respectively name variables)</a:t>
            </a:r>
          </a:p>
          <a:p>
            <a:pPr marL="441484" lvl="1" indent="-162401">
              <a:spcBef>
                <a:spcPts val="431"/>
              </a:spcBef>
              <a:buClr>
                <a:srgbClr val="003E7C"/>
              </a:buClr>
              <a:buSzPct val="108823"/>
              <a:buFont typeface="American Typewriter"/>
              <a:buChar char="-"/>
              <a:tabLst>
                <a:tab pos="441960" algn="l"/>
              </a:tabLst>
            </a:pPr>
            <a:r>
              <a:rPr lang="en-US" sz="1500" spc="-11" dirty="0">
                <a:latin typeface="Arial"/>
                <a:cs typeface="Arial"/>
              </a:rPr>
              <a:t>regular length</a:t>
            </a:r>
          </a:p>
          <a:p>
            <a:pPr marL="441484" lvl="1" indent="-162401">
              <a:spcBef>
                <a:spcPts val="394"/>
              </a:spcBef>
              <a:buClr>
                <a:srgbClr val="003E7C"/>
              </a:buClr>
              <a:buSzPct val="108823"/>
              <a:buFont typeface="American Typewriter"/>
              <a:buChar char="-"/>
              <a:tabLst>
                <a:tab pos="441960" algn="l"/>
              </a:tabLst>
            </a:pPr>
            <a:r>
              <a:rPr lang="en-US" sz="1500" spc="-11" dirty="0">
                <a:latin typeface="Arial"/>
                <a:cs typeface="Arial"/>
              </a:rPr>
              <a:t>regular pattern</a:t>
            </a:r>
          </a:p>
          <a:p>
            <a:pPr marL="441484" lvl="1" indent="-162401">
              <a:spcBef>
                <a:spcPts val="398"/>
              </a:spcBef>
              <a:buClr>
                <a:srgbClr val="003E7C"/>
              </a:buClr>
              <a:buSzPct val="108823"/>
              <a:buFont typeface="American Typewriter"/>
              <a:buChar char="-"/>
              <a:tabLst>
                <a:tab pos="441960" algn="l"/>
              </a:tabLst>
            </a:pPr>
            <a:r>
              <a:rPr lang="en-US" sz="1500" spc="-11" dirty="0">
                <a:latin typeface="Arial"/>
                <a:cs typeface="Arial"/>
              </a:rPr>
              <a:t>allowed character set</a:t>
            </a:r>
          </a:p>
          <a:p>
            <a:pPr marL="441484" lvl="1" indent="-162401">
              <a:spcBef>
                <a:spcPts val="386"/>
              </a:spcBef>
              <a:buClr>
                <a:srgbClr val="003E7C"/>
              </a:buClr>
              <a:buSzPct val="108823"/>
              <a:buFont typeface="American Typewriter"/>
              <a:buChar char="-"/>
              <a:tabLst>
                <a:tab pos="441960" algn="l"/>
              </a:tabLst>
            </a:pPr>
            <a:r>
              <a:rPr lang="en-US" sz="1500" spc="-11" dirty="0">
                <a:latin typeface="Arial"/>
                <a:cs typeface="Arial"/>
              </a:rPr>
              <a:t>excluded rules</a:t>
            </a:r>
          </a:p>
          <a:p>
            <a:pPr marL="441484" lvl="1" indent="-162401">
              <a:spcBef>
                <a:spcPts val="394"/>
              </a:spcBef>
              <a:buClr>
                <a:srgbClr val="003E7C"/>
              </a:buClr>
              <a:buSzPct val="108823"/>
              <a:buFont typeface="American Typewriter"/>
              <a:buChar char="-"/>
              <a:tabLst>
                <a:tab pos="441960" algn="l"/>
              </a:tabLst>
            </a:pPr>
            <a:r>
              <a:rPr lang="en-US" sz="1500" spc="-11" dirty="0">
                <a:latin typeface="Arial"/>
                <a:cs typeface="Arial"/>
              </a:rPr>
              <a:t>is a list of permissible values available?</a:t>
            </a:r>
          </a:p>
        </p:txBody>
      </p:sp>
      <p:sp>
        <p:nvSpPr>
          <p:cNvPr id="4" name="object 8"/>
          <p:cNvSpPr/>
          <p:nvPr/>
        </p:nvSpPr>
        <p:spPr>
          <a:xfrm>
            <a:off x="6516216" y="3291830"/>
            <a:ext cx="2453270" cy="1636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val 4"/>
          <p:cNvSpPr/>
          <p:nvPr/>
        </p:nvSpPr>
        <p:spPr>
          <a:xfrm>
            <a:off x="7308304" y="321982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/>
          <p:nvPr/>
        </p:nvSpPr>
        <p:spPr>
          <a:xfrm>
            <a:off x="2035016" y="539353"/>
            <a:ext cx="5073968" cy="4064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77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II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050" y="1295440"/>
            <a:ext cx="7760825" cy="3192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197643" marR="3810">
              <a:lnSpc>
                <a:spcPct val="110000"/>
              </a:lnSpc>
              <a:buClr>
                <a:schemeClr val="tx1"/>
              </a:buClr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Decompose into predefined components using predefined rules</a:t>
            </a:r>
          </a:p>
          <a:p>
            <a:pPr marL="197643">
              <a:spcBef>
                <a:spcPts val="1151"/>
              </a:spcBef>
              <a:buClr>
                <a:schemeClr val="tx1"/>
              </a:buClr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Typical procedure:</a:t>
            </a:r>
          </a:p>
          <a:p>
            <a:pPr marL="593883" indent="-342900">
              <a:spcBef>
                <a:spcPts val="563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Split fields into tokens (words) on basis of delimiters</a:t>
            </a:r>
          </a:p>
          <a:p>
            <a:pPr marL="593883" marR="45720" indent="-342900">
              <a:lnSpc>
                <a:spcPct val="110000"/>
              </a:lnSpc>
              <a:spcBef>
                <a:spcPts val="368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 Standardize tokens by lookup tables</a:t>
            </a:r>
          </a:p>
          <a:p>
            <a:pPr marL="593883" marR="45720" indent="-342900">
              <a:lnSpc>
                <a:spcPct val="110000"/>
              </a:lnSpc>
              <a:spcBef>
                <a:spcPts val="368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Categorize tokens</a:t>
            </a:r>
          </a:p>
          <a:p>
            <a:pPr marL="593883" marR="45720" indent="-342900">
              <a:lnSpc>
                <a:spcPct val="110000"/>
              </a:lnSpc>
              <a:spcBef>
                <a:spcPts val="368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400" spc="-11" dirty="0">
                <a:latin typeface="Arial"/>
                <a:cs typeface="Arial"/>
              </a:rPr>
              <a:t>Identify pattern of anchors, tokens and delimiters</a:t>
            </a:r>
          </a:p>
        </p:txBody>
      </p:sp>
    </p:spTree>
    <p:extLst>
      <p:ext uri="{BB962C8B-B14F-4D97-AF65-F5344CB8AC3E}">
        <p14:creationId xmlns:p14="http://schemas.microsoft.com/office/powerpoint/2010/main" val="323749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/>
          <p:nvPr/>
        </p:nvSpPr>
        <p:spPr>
          <a:xfrm>
            <a:off x="1143001" y="1237939"/>
            <a:ext cx="6857999" cy="3090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1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/>
              <a:t>Blocking</a:t>
            </a:r>
          </a:p>
          <a:p>
            <a:r>
              <a:rPr lang="en-US" dirty="0" smtClean="0"/>
              <a:t>Linkage Approaches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DBA6C1-9209-B748-A8F1-6DAE37F94BB1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6758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Parsing Out </a:t>
            </a:r>
            <a:r>
              <a:rPr lang="en-US" dirty="0" err="1"/>
              <a:t>Zipcode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Parsing Out Street Prefix: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7F237-9D71-5D40-B586-D02DD128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Parsing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20727E-C1BD-E444-A40A-CFA946326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6573"/>
              </p:ext>
            </p:extLst>
          </p:nvPr>
        </p:nvGraphicFramePr>
        <p:xfrm>
          <a:off x="1561659" y="1923678"/>
          <a:ext cx="60206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271">
                  <a:extLst>
                    <a:ext uri="{9D8B030D-6E8A-4147-A177-3AD203B41FA5}">
                      <a16:colId xmlns:a16="http://schemas.microsoft.com/office/drawing/2014/main" val="2326489630"/>
                    </a:ext>
                  </a:extLst>
                </a:gridCol>
                <a:gridCol w="3474410">
                  <a:extLst>
                    <a:ext uri="{9D8B030D-6E8A-4147-A177-3AD203B41FA5}">
                      <a16:colId xmlns:a16="http://schemas.microsoft.com/office/drawing/2014/main" val="303243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Zjpcode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424 Main Street, 63210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211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054DD5-2426-974D-9A93-6B8A0A6E0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32684"/>
              </p:ext>
            </p:extLst>
          </p:nvPr>
        </p:nvGraphicFramePr>
        <p:xfrm>
          <a:off x="1561658" y="3651870"/>
          <a:ext cx="60206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271">
                  <a:extLst>
                    <a:ext uri="{9D8B030D-6E8A-4147-A177-3AD203B41FA5}">
                      <a16:colId xmlns:a16="http://schemas.microsoft.com/office/drawing/2014/main" val="2326489630"/>
                    </a:ext>
                  </a:extLst>
                </a:gridCol>
                <a:gridCol w="3474410">
                  <a:extLst>
                    <a:ext uri="{9D8B030D-6E8A-4147-A177-3AD203B41FA5}">
                      <a16:colId xmlns:a16="http://schemas.microsoft.com/office/drawing/2014/main" val="303243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Street Prefix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W 14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Street, 62345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2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9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55CE8-7B74-7548-A3F3-E00F889DC899}"/>
              </a:ext>
            </a:extLst>
          </p:cNvPr>
          <p:cNvSpPr/>
          <p:nvPr/>
        </p:nvSpPr>
        <p:spPr>
          <a:xfrm>
            <a:off x="434050" y="1295440"/>
            <a:ext cx="7760825" cy="32701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708183" indent="-457200"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800" spc="-11" dirty="0">
                <a:latin typeface="Arial"/>
                <a:cs typeface="Arial"/>
              </a:rPr>
              <a:t>Evaluation of identifiers against data definition</a:t>
            </a:r>
          </a:p>
          <a:p>
            <a:pPr marL="708183" indent="-457200">
              <a:spcBef>
                <a:spcPts val="1151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800" spc="-11" dirty="0">
                <a:latin typeface="Arial"/>
                <a:cs typeface="Arial"/>
              </a:rPr>
              <a:t>Checking plausibility of variable values</a:t>
            </a:r>
          </a:p>
          <a:p>
            <a:pPr marL="708183" indent="-457200">
              <a:spcBef>
                <a:spcPts val="1163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800" spc="-11" dirty="0">
                <a:latin typeface="Arial"/>
                <a:cs typeface="Arial"/>
              </a:rPr>
              <a:t>Checking records for consistency</a:t>
            </a:r>
          </a:p>
          <a:p>
            <a:pPr marL="708183" indent="-457200">
              <a:spcBef>
                <a:spcPts val="1151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800" spc="-11" dirty="0">
                <a:latin typeface="Arial"/>
                <a:cs typeface="Arial"/>
              </a:rPr>
              <a:t>Standardization</a:t>
            </a:r>
          </a:p>
          <a:p>
            <a:pPr marL="708183" indent="-457200">
              <a:spcBef>
                <a:spcPts val="1151"/>
              </a:spcBef>
              <a:buClr>
                <a:schemeClr val="tx1"/>
              </a:buClr>
              <a:buFont typeface="+mj-lt"/>
              <a:buAutoNum type="arabicPeriod"/>
              <a:tabLst>
                <a:tab pos="220028" algn="l"/>
              </a:tabLst>
            </a:pPr>
            <a:r>
              <a:rPr lang="en-US" sz="2800" spc="-11" dirty="0">
                <a:latin typeface="Arial"/>
                <a:cs typeface="Arial"/>
              </a:rPr>
              <a:t>Deduplication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5E28EF6-4BCD-2043-A0E9-094FDBA4A5AF}"/>
              </a:ext>
            </a:extLst>
          </p:cNvPr>
          <p:cNvSpPr/>
          <p:nvPr/>
        </p:nvSpPr>
        <p:spPr>
          <a:xfrm>
            <a:off x="6516216" y="3291830"/>
            <a:ext cx="2453270" cy="1636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0E1EEA-EFF5-274F-9BB5-32E3D72E258E}"/>
              </a:ext>
            </a:extLst>
          </p:cNvPr>
          <p:cNvSpPr/>
          <p:nvPr/>
        </p:nvSpPr>
        <p:spPr>
          <a:xfrm>
            <a:off x="6444208" y="379588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833C-BAF9-6C4A-88AE-A71A8BDB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BBBE9-6DDC-C446-BD79-9916BDA7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Normalization:</a:t>
            </a:r>
          </a:p>
          <a:p>
            <a:r>
              <a:rPr lang="en-US" sz="2400" dirty="0"/>
              <a:t>Lowercasing</a:t>
            </a:r>
          </a:p>
          <a:p>
            <a:r>
              <a:rPr lang="en-US" sz="2400" dirty="0"/>
              <a:t>Removing punctuation and special characters</a:t>
            </a:r>
          </a:p>
          <a:p>
            <a:r>
              <a:rPr lang="en-US" sz="2400" dirty="0"/>
              <a:t>Removing white space</a:t>
            </a:r>
          </a:p>
          <a:p>
            <a:pPr marL="0" indent="0">
              <a:buNone/>
            </a:pPr>
            <a:r>
              <a:rPr lang="en-US" sz="2200" dirty="0"/>
              <a:t>e.g. </a:t>
            </a:r>
            <a:r>
              <a:rPr lang="en-US" sz="2200" b="1" dirty="0"/>
              <a:t>Texas A&amp;M University </a:t>
            </a:r>
            <a:r>
              <a:rPr lang="en-US" sz="2200" dirty="0"/>
              <a:t>-&gt; </a:t>
            </a:r>
            <a:r>
              <a:rPr lang="en-US" sz="2200" b="1" dirty="0"/>
              <a:t>texasamuniversity</a:t>
            </a:r>
          </a:p>
          <a:p>
            <a:r>
              <a:rPr lang="en-US" sz="2400" dirty="0"/>
              <a:t>Phonetic transcriptions (</a:t>
            </a:r>
            <a:r>
              <a:rPr lang="en-US" sz="2400" dirty="0" err="1"/>
              <a:t>soundex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833C-BAF9-6C4A-88AE-A71A8BDB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24"/>
            <a:ext cx="8229600" cy="857250"/>
          </a:xfrm>
        </p:spPr>
        <p:txBody>
          <a:bodyPr/>
          <a:lstStyle/>
          <a:p>
            <a:r>
              <a:rPr lang="en-US" dirty="0"/>
              <a:t>Preprocessing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A41B0-65A4-834F-9262-5767B309D87E}"/>
              </a:ext>
            </a:extLst>
          </p:cNvPr>
          <p:cNvSpPr/>
          <p:nvPr/>
        </p:nvSpPr>
        <p:spPr>
          <a:xfrm>
            <a:off x="449006" y="4516101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</a:t>
            </a:r>
            <a:r>
              <a:rPr lang="en-US" sz="1000" dirty="0"/>
              <a:t>Winkler, William E. 2009. “Record Linkage.” In </a:t>
            </a:r>
            <a:r>
              <a:rPr lang="en-US" sz="1000" i="1" dirty="0"/>
              <a:t>Handbook of Statistics 29a, Sample Surveys: Design, Methods and Applications</a:t>
            </a:r>
            <a:r>
              <a:rPr lang="en-US" sz="1000" dirty="0"/>
              <a:t>, edited by D. </a:t>
            </a:r>
            <a:r>
              <a:rPr lang="en-US" sz="1000" dirty="0" err="1"/>
              <a:t>Pfeffermann</a:t>
            </a:r>
            <a:r>
              <a:rPr lang="en-US" sz="1000" dirty="0"/>
              <a:t> and C. R. Rao, 351–80. Elsevier.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44FC76-A729-D940-9DD6-5A4BADD77A2E}"/>
              </a:ext>
            </a:extLst>
          </p:cNvPr>
          <p:cNvSpPr/>
          <p:nvPr/>
        </p:nvSpPr>
        <p:spPr>
          <a:xfrm>
            <a:off x="457200" y="1038918"/>
            <a:ext cx="842708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“In situations of reasonably high-quality data, preprocessing can yield a greater improvement in matching efficiency than string comparators and ‘optimized’ parameters. In some situations, </a:t>
            </a:r>
            <a:r>
              <a:rPr lang="en-US" b="1" dirty="0"/>
              <a:t>90% of the improvement in matching efficiency may be due to preprocessing</a:t>
            </a:r>
            <a:r>
              <a:rPr lang="en-US" dirty="0"/>
              <a:t>” (Winkler 2009)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misspellings, typos</a:t>
            </a:r>
            <a:r>
              <a:rPr lang="en-US" dirty="0"/>
              <a:t> (Leland </a:t>
            </a:r>
            <a:r>
              <a:rPr lang="en-US" dirty="0" err="1"/>
              <a:t>Stan</a:t>
            </a:r>
            <a:r>
              <a:rPr lang="en-US" b="1" dirty="0" err="1"/>
              <a:t>d</a:t>
            </a:r>
            <a:r>
              <a:rPr lang="en-US" dirty="0" err="1"/>
              <a:t>ford</a:t>
            </a:r>
            <a:r>
              <a:rPr lang="en-US" dirty="0"/>
              <a:t> Junior </a:t>
            </a:r>
            <a:r>
              <a:rPr lang="en-US" dirty="0" err="1"/>
              <a:t>Univ</a:t>
            </a:r>
            <a:r>
              <a:rPr lang="en-US" b="1" dirty="0" err="1"/>
              <a:t>s</a:t>
            </a:r>
            <a:r>
              <a:rPr lang="en-US" dirty="0" err="1"/>
              <a:t>ersity</a:t>
            </a:r>
            <a:r>
              <a:rPr lang="en-US" dirty="0"/>
              <a:t>, Leland </a:t>
            </a:r>
            <a:r>
              <a:rPr lang="en-US" b="1" dirty="0"/>
              <a:t>Standard</a:t>
            </a:r>
            <a:r>
              <a:rPr lang="en-US" dirty="0"/>
              <a:t> Univ.)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abbreviated forms</a:t>
            </a:r>
            <a:r>
              <a:rPr lang="en-US" dirty="0"/>
              <a:t> (Stanford </a:t>
            </a:r>
            <a:r>
              <a:rPr lang="en-US" b="1" dirty="0"/>
              <a:t>Univ.</a:t>
            </a:r>
            <a:r>
              <a:rPr lang="en-US" dirty="0"/>
              <a:t>, Stanford </a:t>
            </a:r>
            <a:r>
              <a:rPr lang="en-US" b="1" dirty="0"/>
              <a:t>Univ</a:t>
            </a:r>
            <a:r>
              <a:rPr lang="en-US" dirty="0"/>
              <a:t>, Leland Stanford </a:t>
            </a:r>
            <a:r>
              <a:rPr lang="en-US" b="1" dirty="0"/>
              <a:t>Jr. </a:t>
            </a:r>
            <a:r>
              <a:rPr lang="en-US" dirty="0"/>
              <a:t>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name variants</a:t>
            </a:r>
            <a:r>
              <a:rPr lang="en-US" dirty="0"/>
              <a:t> (Stanford University, Leland Stanford Junior University, The Board of Trustees of the Leland Stanford Junior University, The Regents of the Stanford Leland Junior University)</a:t>
            </a:r>
          </a:p>
        </p:txBody>
      </p:sp>
    </p:spTree>
    <p:extLst>
      <p:ext uri="{BB962C8B-B14F-4D97-AF65-F5344CB8AC3E}">
        <p14:creationId xmlns:p14="http://schemas.microsoft.com/office/powerpoint/2010/main" val="63433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Blocking</a:t>
            </a:r>
          </a:p>
          <a:p>
            <a:r>
              <a:rPr lang="en-US" dirty="0" smtClean="0"/>
              <a:t>Linkage Approaches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31590"/>
            <a:ext cx="7650976" cy="3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17" y="1047591"/>
            <a:ext cx="6079366" cy="3959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11510"/>
            <a:ext cx="7313272" cy="487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81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5514"/>
            <a:ext cx="5782887" cy="4573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016" y="4552486"/>
            <a:ext cx="88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Disambiguation of Patent Inventors and Assignees Using High-Resolution Geolocation Data</a:t>
            </a:r>
          </a:p>
          <a:p>
            <a:r>
              <a:rPr lang="en-US" dirty="0">
                <a:hlinkClick r:id="rId3"/>
              </a:rPr>
              <a:t>Greg Morrison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Massimo </a:t>
            </a:r>
            <a:r>
              <a:rPr lang="en-US" dirty="0" err="1">
                <a:hlinkClick r:id="rId4"/>
              </a:rPr>
              <a:t>Riccaboni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Fabio </a:t>
            </a:r>
            <a:r>
              <a:rPr lang="en-US" dirty="0" err="1" smtClean="0">
                <a:hlinkClick r:id="rId5"/>
              </a:rPr>
              <a:t>Pammolli</a:t>
            </a:r>
            <a:r>
              <a:rPr lang="en-US" dirty="0" smtClean="0"/>
              <a:t>; </a:t>
            </a:r>
            <a:r>
              <a:rPr lang="en-US" b="1" dirty="0">
                <a:hlinkClick r:id="rId6"/>
              </a:rPr>
              <a:t>arXiv:1601.01963</a:t>
            </a:r>
            <a:r>
              <a:rPr lang="en-US" b="1" dirty="0"/>
              <a:t> [</a:t>
            </a:r>
            <a:r>
              <a:rPr lang="en-US" b="1" dirty="0" err="1"/>
              <a:t>cs.DL</a:t>
            </a:r>
            <a:r>
              <a:rPr lang="en-US" b="1" dirty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8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/>
              <a:t>Blocking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Linkage Approaches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Rule based</a:t>
            </a:r>
          </a:p>
          <a:p>
            <a:pPr lvl="1"/>
            <a:r>
              <a:rPr lang="en-US" dirty="0" smtClean="0"/>
              <a:t>Probabilistic</a:t>
            </a:r>
          </a:p>
          <a:p>
            <a:pPr lvl="1"/>
            <a:r>
              <a:rPr lang="en-US" dirty="0" smtClean="0"/>
              <a:t>Machine Learning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(rule based) linkage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075240" cy="37478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simplest method of matching </a:t>
            </a:r>
          </a:p>
          <a:p>
            <a:r>
              <a:rPr lang="en-US" dirty="0"/>
              <a:t>sort/merge exact match</a:t>
            </a:r>
          </a:p>
          <a:p>
            <a:r>
              <a:rPr lang="en-US" dirty="0"/>
              <a:t>works best with single </a:t>
            </a:r>
            <a:br>
              <a:rPr lang="en-US" dirty="0"/>
            </a:br>
            <a:r>
              <a:rPr lang="en-US" dirty="0"/>
              <a:t>unique identifier (key)</a:t>
            </a:r>
          </a:p>
          <a:p>
            <a:r>
              <a:rPr lang="en-US" dirty="0"/>
              <a:t>Identifiers </a:t>
            </a:r>
          </a:p>
          <a:p>
            <a:pPr lvl="1"/>
            <a:r>
              <a:rPr lang="en-US" dirty="0"/>
              <a:t>have equal weight </a:t>
            </a:r>
          </a:p>
          <a:p>
            <a:pPr lvl="1"/>
            <a:r>
              <a:rPr lang="en-US" dirty="0"/>
              <a:t>chosen by researcher or</a:t>
            </a:r>
            <a:br>
              <a:rPr lang="en-US" dirty="0"/>
            </a:br>
            <a:r>
              <a:rPr lang="en-US" dirty="0"/>
              <a:t>availability </a:t>
            </a:r>
          </a:p>
          <a:p>
            <a:endParaRPr lang="en-US" dirty="0"/>
          </a:p>
          <a:p>
            <a:r>
              <a:rPr lang="en-US" dirty="0"/>
              <a:t>Works well if keys are perfect and present in all datasets you want to link. In Example one key not enough (missing data), next key (name) has errors in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t="41600" r="36000" b="26200"/>
          <a:stretch/>
        </p:blipFill>
        <p:spPr>
          <a:xfrm>
            <a:off x="4182197" y="1530668"/>
            <a:ext cx="4961803" cy="21946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20072" y="2519978"/>
            <a:ext cx="8640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20072" y="3103445"/>
            <a:ext cx="8640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1960" y="3614743"/>
            <a:ext cx="3352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Example: https://en.wikipedia.org/wiki/Record_linkage</a:t>
            </a:r>
          </a:p>
        </p:txBody>
      </p:sp>
    </p:spTree>
    <p:extLst>
      <p:ext uri="{BB962C8B-B14F-4D97-AF65-F5344CB8AC3E}">
        <p14:creationId xmlns:p14="http://schemas.microsoft.com/office/powerpoint/2010/main" val="25543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/>
              <a:t>Blocking </a:t>
            </a:r>
          </a:p>
          <a:p>
            <a:r>
              <a:rPr lang="en-US" dirty="0" smtClean="0"/>
              <a:t>Linkage Approaches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/>
              <a:t>Blocking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Linkage Approaches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429" y="205979"/>
            <a:ext cx="8868336" cy="857250"/>
          </a:xfrm>
        </p:spPr>
        <p:txBody>
          <a:bodyPr>
            <a:noAutofit/>
          </a:bodyPr>
          <a:lstStyle/>
          <a:p>
            <a:r>
              <a:rPr lang="de-DE" sz="4000" dirty="0"/>
              <a:t>Summary: Record Linkage Technique </a:t>
            </a:r>
            <a:r>
              <a:rPr lang="de-DE" sz="2400" dirty="0"/>
              <a:t>(Christen 2015)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44664" y="1102947"/>
            <a:ext cx="8088312" cy="3740150"/>
          </a:xfrm>
        </p:spPr>
        <p:txBody>
          <a:bodyPr>
            <a:noAutofit/>
          </a:bodyPr>
          <a:lstStyle/>
          <a:p>
            <a:r>
              <a:rPr lang="de-DE" sz="2400" b="1" dirty="0" err="1"/>
              <a:t>Deterministic</a:t>
            </a:r>
            <a:r>
              <a:rPr lang="de-DE" sz="2400" b="1" dirty="0"/>
              <a:t> </a:t>
            </a:r>
            <a:r>
              <a:rPr lang="de-DE" sz="2400" b="1" dirty="0" err="1"/>
              <a:t>matching</a:t>
            </a:r>
            <a:endParaRPr lang="de-DE" sz="2400" b="1" dirty="0"/>
          </a:p>
          <a:p>
            <a:pPr lvl="1"/>
            <a:r>
              <a:rPr lang="de-DE" sz="2400" dirty="0" err="1"/>
              <a:t>Rule-based</a:t>
            </a:r>
            <a:r>
              <a:rPr lang="de-DE" sz="2400" dirty="0"/>
              <a:t> </a:t>
            </a:r>
            <a:r>
              <a:rPr lang="de-DE" sz="2400" dirty="0" err="1"/>
              <a:t>matching</a:t>
            </a:r>
            <a:r>
              <a:rPr lang="de-DE" sz="2400" dirty="0"/>
              <a:t> (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maintain</a:t>
            </a:r>
            <a:r>
              <a:rPr lang="de-DE" sz="2400" dirty="0"/>
              <a:t>) </a:t>
            </a:r>
          </a:p>
          <a:p>
            <a:r>
              <a:rPr lang="de-DE" sz="2400" b="1" dirty="0" err="1"/>
              <a:t>Probabilistic</a:t>
            </a:r>
            <a:r>
              <a:rPr lang="de-DE" sz="2400" b="1" dirty="0"/>
              <a:t> </a:t>
            </a:r>
            <a:r>
              <a:rPr lang="de-DE" sz="2400" b="1" dirty="0" err="1"/>
              <a:t>record</a:t>
            </a:r>
            <a:r>
              <a:rPr lang="de-DE" sz="2400" b="1" dirty="0"/>
              <a:t> </a:t>
            </a:r>
            <a:r>
              <a:rPr lang="de-DE" sz="2400" b="1" dirty="0" err="1"/>
              <a:t>linkage</a:t>
            </a:r>
            <a:r>
              <a:rPr lang="de-DE" sz="2400" dirty="0"/>
              <a:t> (</a:t>
            </a:r>
            <a:r>
              <a:rPr lang="de-DE" sz="2400" dirty="0" err="1"/>
              <a:t>Fellegi</a:t>
            </a:r>
            <a:r>
              <a:rPr lang="de-DE" sz="2400" dirty="0"/>
              <a:t> </a:t>
            </a:r>
            <a:r>
              <a:rPr lang="de-DE" sz="2400" i="1" dirty="0" err="1"/>
              <a:t>and</a:t>
            </a:r>
            <a:r>
              <a:rPr lang="de-DE" sz="2400" i="1" dirty="0"/>
              <a:t> </a:t>
            </a:r>
            <a:r>
              <a:rPr lang="de-DE" sz="2400" i="1" dirty="0" err="1"/>
              <a:t>Sunter</a:t>
            </a:r>
            <a:r>
              <a:rPr lang="de-DE" sz="2400" i="1" dirty="0"/>
              <a:t>, </a:t>
            </a:r>
            <a:r>
              <a:rPr lang="de-DE" sz="2400" dirty="0"/>
              <a:t>1969) </a:t>
            </a:r>
          </a:p>
          <a:p>
            <a:pPr lvl="1"/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available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linking</a:t>
            </a:r>
            <a:r>
              <a:rPr lang="de-DE" sz="2400" dirty="0"/>
              <a:t> (</a:t>
            </a:r>
            <a:r>
              <a:rPr lang="de-DE" sz="2400" dirty="0" err="1"/>
              <a:t>often</a:t>
            </a:r>
            <a:r>
              <a:rPr lang="de-DE" sz="2400" dirty="0"/>
              <a:t> personal </a:t>
            </a:r>
            <a:r>
              <a:rPr lang="de-DE" sz="2400" dirty="0" err="1"/>
              <a:t>information</a:t>
            </a:r>
            <a:r>
              <a:rPr lang="de-DE" sz="2400" dirty="0"/>
              <a:t>, </a:t>
            </a:r>
            <a:r>
              <a:rPr lang="de-DE" sz="2400" dirty="0" err="1"/>
              <a:t>like</a:t>
            </a:r>
            <a:r>
              <a:rPr lang="de-DE" sz="2400" dirty="0"/>
              <a:t> </a:t>
            </a:r>
            <a:r>
              <a:rPr lang="de-DE" sz="2400" dirty="0" err="1"/>
              <a:t>names</a:t>
            </a:r>
            <a:r>
              <a:rPr lang="de-DE" sz="2400" dirty="0"/>
              <a:t>, </a:t>
            </a:r>
            <a:r>
              <a:rPr lang="de-DE" sz="2400" dirty="0" err="1"/>
              <a:t>addresses</a:t>
            </a:r>
            <a:r>
              <a:rPr lang="de-DE" sz="2400" dirty="0"/>
              <a:t>, </a:t>
            </a:r>
            <a:r>
              <a:rPr lang="de-DE" sz="2400" dirty="0" err="1"/>
              <a:t>dates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birth</a:t>
            </a:r>
            <a:r>
              <a:rPr lang="de-DE" sz="2400" dirty="0"/>
              <a:t>, etc.) </a:t>
            </a:r>
          </a:p>
          <a:p>
            <a:pPr lvl="1"/>
            <a:r>
              <a:rPr lang="de-DE" sz="2400" dirty="0" err="1"/>
              <a:t>Calculate</a:t>
            </a:r>
            <a:r>
              <a:rPr lang="de-DE" sz="2400" dirty="0"/>
              <a:t> </a:t>
            </a:r>
            <a:r>
              <a:rPr lang="de-DE" sz="2400" dirty="0" err="1"/>
              <a:t>match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r>
              <a:rPr lang="de-DE" sz="2400" dirty="0"/>
              <a:t> </a:t>
            </a:r>
          </a:p>
          <a:p>
            <a:r>
              <a:rPr lang="de-DE" sz="2400" b="1" dirty="0"/>
              <a:t>“Computer </a:t>
            </a:r>
            <a:r>
              <a:rPr lang="de-DE" sz="2400" b="1" dirty="0" err="1"/>
              <a:t>science</a:t>
            </a:r>
            <a:r>
              <a:rPr lang="de-DE" sz="2400" b="1" dirty="0"/>
              <a:t>” </a:t>
            </a:r>
            <a:r>
              <a:rPr lang="de-DE" sz="2400" b="1" dirty="0" err="1"/>
              <a:t>approaches</a:t>
            </a:r>
            <a:endParaRPr lang="de-DE" sz="2400" b="1" dirty="0"/>
          </a:p>
          <a:p>
            <a:pPr lvl="1"/>
            <a:r>
              <a:rPr lang="de-DE" sz="2400" dirty="0" err="1"/>
              <a:t>Based</a:t>
            </a:r>
            <a:r>
              <a:rPr lang="de-DE" sz="2400" dirty="0"/>
              <a:t> 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r>
              <a:rPr lang="de-DE" sz="2400" dirty="0"/>
              <a:t>,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mining</a:t>
            </a:r>
            <a:r>
              <a:rPr lang="de-DE" sz="2400" dirty="0"/>
              <a:t>, </a:t>
            </a:r>
            <a:r>
              <a:rPr lang="de-DE" sz="2400" dirty="0" err="1"/>
              <a:t>database</a:t>
            </a:r>
            <a:r>
              <a:rPr lang="de-DE" sz="2400" dirty="0"/>
              <a:t>,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retrieval</a:t>
            </a:r>
            <a:r>
              <a:rPr lang="de-DE" sz="2400" dirty="0"/>
              <a:t>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63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63" y="1184346"/>
            <a:ext cx="6523034" cy="39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7905" y="-13216"/>
            <a:ext cx="870774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/>
            <a:r>
              <a:rPr lang="en-US" altLang="en-US" sz="32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Approaches to linking:  </a:t>
            </a:r>
          </a:p>
          <a:p>
            <a:pPr algn="ctr" defTabSz="914400"/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Probabilistic vs Machine Learning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217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Basics of Processing</a:t>
            </a:r>
          </a:p>
          <a:p>
            <a:r>
              <a:rPr lang="en-US" dirty="0" smtClean="0"/>
              <a:t>Blocking</a:t>
            </a:r>
          </a:p>
          <a:p>
            <a:r>
              <a:rPr lang="en-US" dirty="0" smtClean="0"/>
              <a:t>Linkage Approaches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Evaluation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478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Two types of accuracy errors. </a:t>
            </a:r>
          </a:p>
          <a:p>
            <a:r>
              <a:rPr lang="en-US" dirty="0"/>
              <a:t>A Type I error occurs when a true </a:t>
            </a:r>
            <a:r>
              <a:rPr lang="en-US" dirty="0" err="1"/>
              <a:t>nonmatch</a:t>
            </a:r>
            <a:r>
              <a:rPr lang="en-US" dirty="0"/>
              <a:t> is classified as a match. </a:t>
            </a:r>
          </a:p>
          <a:p>
            <a:r>
              <a:rPr lang="en-US" dirty="0"/>
              <a:t>A Type II error occurs when a true match is classified as a </a:t>
            </a:r>
            <a:r>
              <a:rPr lang="en-US" dirty="0" err="1"/>
              <a:t>nonmatch</a:t>
            </a:r>
            <a:r>
              <a:rPr lang="en-US" dirty="0"/>
              <a:t>. </a:t>
            </a:r>
          </a:p>
          <a:p>
            <a:r>
              <a:rPr lang="en-US" dirty="0"/>
              <a:t>Minimizing these errors is critical, particularly when the product will be used in a cohort study</a:t>
            </a:r>
          </a:p>
          <a:p>
            <a:r>
              <a:rPr lang="en-US" dirty="0"/>
              <a:t>Four metrics most often used to evaluate the accuracy of a linkage algorithm are: </a:t>
            </a:r>
          </a:p>
          <a:p>
            <a:pPr lvl="1"/>
            <a:r>
              <a:rPr lang="en-US" dirty="0"/>
              <a:t>Sensitivity TP / (TP+FN) – correct classification of true matches</a:t>
            </a:r>
          </a:p>
          <a:p>
            <a:pPr lvl="1"/>
            <a:r>
              <a:rPr lang="en-US" dirty="0"/>
              <a:t>Specificity FP / (FP+TN) – correct classification of true non matches</a:t>
            </a:r>
          </a:p>
          <a:p>
            <a:pPr lvl="1"/>
            <a:r>
              <a:rPr lang="en-US" dirty="0"/>
              <a:t>positive predictive value (PPV) TP / (TP + FP) – proportion of matched pairs classified as matches that are true matches</a:t>
            </a:r>
          </a:p>
          <a:p>
            <a:pPr lvl="1"/>
            <a:r>
              <a:rPr lang="en-US" dirty="0"/>
              <a:t>negative predictive value(NPV). TN / (FN + TN) – proportion of matched pairs classified as non matches that are true non matches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52" y="0"/>
            <a:ext cx="2213048" cy="127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611"/>
            <a:ext cx="6486512" cy="5047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5816" y="4863287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Katie Herron: Introduction to Data Linkage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44448"/>
            <a:ext cx="3846563" cy="4628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16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 algn="ctr">
              <a:buClr>
                <a:schemeClr val="dk1"/>
              </a:buClr>
              <a:buSzPts val="3300"/>
            </a:pPr>
            <a:r>
              <a:rPr lang="en" sz="3075" b="1" dirty="0" smtClean="0"/>
              <a:t>Example Dataset </a:t>
            </a:r>
            <a:r>
              <a:rPr lang="en" sz="3075" b="1" dirty="0"/>
              <a:t>O</a:t>
            </a:r>
            <a:r>
              <a:rPr lang="en" sz="3075" b="1" dirty="0" smtClean="0"/>
              <a:t>verview (your work is subset)</a:t>
            </a:r>
            <a:endParaRPr sz="3075" b="1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05" y="995362"/>
            <a:ext cx="5019709" cy="396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Challenges</a:t>
            </a:r>
            <a:endParaRPr lang="en-US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540000" y="1059582"/>
            <a:ext cx="7816197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19622"/>
            <a:ext cx="6242757" cy="37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Many Terms</a:t>
            </a:r>
          </a:p>
        </p:txBody>
      </p:sp>
      <p:sp>
        <p:nvSpPr>
          <p:cNvPr id="3" name="Rectangle 2"/>
          <p:cNvSpPr/>
          <p:nvPr/>
        </p:nvSpPr>
        <p:spPr>
          <a:xfrm>
            <a:off x="863588" y="1347614"/>
            <a:ext cx="7416824" cy="286232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de-DE" sz="2000" dirty="0"/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matching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Object identity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Object consolidation</a:t>
            </a:r>
          </a:p>
          <a:p>
            <a:endParaRPr lang="de-DE" sz="2000" dirty="0"/>
          </a:p>
          <a:p>
            <a:r>
              <a:rPr lang="de-DE" sz="2000" dirty="0"/>
              <a:t>Database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Merge-purge / list washing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Duplicate detection</a:t>
            </a:r>
          </a:p>
          <a:p>
            <a:endParaRPr lang="de-DE" sz="2000" dirty="0"/>
          </a:p>
          <a:p>
            <a:r>
              <a:rPr lang="de-DE" sz="2000" dirty="0" err="1"/>
              <a:t>Others</a:t>
            </a:r>
            <a:endParaRPr lang="de-DE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Identity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Entity/reference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Entity/reference disambiguation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Approximate matching</a:t>
            </a:r>
          </a:p>
        </p:txBody>
      </p:sp>
    </p:spTree>
    <p:extLst>
      <p:ext uri="{BB962C8B-B14F-4D97-AF65-F5344CB8AC3E}">
        <p14:creationId xmlns:p14="http://schemas.microsoft.com/office/powerpoint/2010/main" val="11750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7530-1F42-4ADC-A113-566D856C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Frankadvice.co.nz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05AC26D-52DC-4029-8D9B-79696B2C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35" y="1033418"/>
            <a:ext cx="6769578" cy="3820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96FCB-4FAD-4E7D-8B1E-D5036CB68307}"/>
              </a:ext>
            </a:extLst>
          </p:cNvPr>
          <p:cNvSpPr txBox="1"/>
          <p:nvPr/>
        </p:nvSpPr>
        <p:spPr>
          <a:xfrm>
            <a:off x="3176678" y="1338172"/>
            <a:ext cx="103301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Health</a:t>
            </a:r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6D9E-77A9-458A-B672-AF8D971650CC}"/>
              </a:ext>
            </a:extLst>
          </p:cNvPr>
          <p:cNvSpPr txBox="1"/>
          <p:nvPr/>
        </p:nvSpPr>
        <p:spPr>
          <a:xfrm>
            <a:off x="5020574" y="1338172"/>
            <a:ext cx="103301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 dirty="0"/>
              <a:t>NZ Super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7D1BA-4291-430B-9C77-B248CB9E0FD9}"/>
              </a:ext>
            </a:extLst>
          </p:cNvPr>
          <p:cNvSpPr txBox="1"/>
          <p:nvPr/>
        </p:nvSpPr>
        <p:spPr>
          <a:xfrm>
            <a:off x="6799772" y="1338172"/>
            <a:ext cx="1033013" cy="69249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Social security and welfare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A5F63-36F8-4EA6-9A25-EA12150592DC}"/>
              </a:ext>
            </a:extLst>
          </p:cNvPr>
          <p:cNvSpPr txBox="1"/>
          <p:nvPr/>
        </p:nvSpPr>
        <p:spPr>
          <a:xfrm>
            <a:off x="3219809" y="3117370"/>
            <a:ext cx="103301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E1F15-8CB0-4694-86C4-2D27F49EFF3E}"/>
              </a:ext>
            </a:extLst>
          </p:cNvPr>
          <p:cNvSpPr txBox="1"/>
          <p:nvPr/>
        </p:nvSpPr>
        <p:spPr>
          <a:xfrm rot="16200000">
            <a:off x="7468318" y="3775135"/>
            <a:ext cx="103301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 err="1"/>
              <a:t>Defence</a:t>
            </a:r>
            <a:endParaRPr lang="en-US" sz="1350" dirty="0" err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CF914-C5AB-4555-9508-2DE24CAC06FA}"/>
              </a:ext>
            </a:extLst>
          </p:cNvPr>
          <p:cNvSpPr txBox="1"/>
          <p:nvPr/>
        </p:nvSpPr>
        <p:spPr>
          <a:xfrm rot="16200000">
            <a:off x="6853685" y="3749775"/>
            <a:ext cx="1270239" cy="392415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Transport and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1024B-560D-4A08-8291-F740DC46DECB}"/>
              </a:ext>
            </a:extLst>
          </p:cNvPr>
          <p:cNvSpPr txBox="1"/>
          <p:nvPr/>
        </p:nvSpPr>
        <p:spPr>
          <a:xfrm>
            <a:off x="6044960" y="3052671"/>
            <a:ext cx="1033013" cy="69249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Core Governmentservices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94EA5-E36C-4B3E-958C-16989BAC1CF7}"/>
              </a:ext>
            </a:extLst>
          </p:cNvPr>
          <p:cNvSpPr txBox="1"/>
          <p:nvPr/>
        </p:nvSpPr>
        <p:spPr>
          <a:xfrm>
            <a:off x="6044961" y="3839832"/>
            <a:ext cx="1033013" cy="4847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Law and order</a:t>
            </a:r>
            <a:endParaRPr lang="en-US" sz="135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868E0-B176-4EE7-8105-4247C1F47E03}"/>
              </a:ext>
            </a:extLst>
          </p:cNvPr>
          <p:cNvSpPr txBox="1"/>
          <p:nvPr/>
        </p:nvSpPr>
        <p:spPr>
          <a:xfrm>
            <a:off x="5128404" y="3052671"/>
            <a:ext cx="103301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Other</a:t>
            </a:r>
            <a:endParaRPr lang="en-US" sz="135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D3871-A68E-4E51-A823-E4E39A36F6D6}"/>
              </a:ext>
            </a:extLst>
          </p:cNvPr>
          <p:cNvSpPr txBox="1"/>
          <p:nvPr/>
        </p:nvSpPr>
        <p:spPr>
          <a:xfrm>
            <a:off x="7285007" y="3052670"/>
            <a:ext cx="1033013" cy="4847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Finance costs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02EB96-2E62-4F52-9DCF-B944FF1D563D}"/>
              </a:ext>
            </a:extLst>
          </p:cNvPr>
          <p:cNvSpPr txBox="1">
            <a:spLocks/>
          </p:cNvSpPr>
          <p:nvPr/>
        </p:nvSpPr>
        <p:spPr>
          <a:xfrm>
            <a:off x="1944178" y="4098704"/>
            <a:ext cx="1267178" cy="6584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1" kern="1200">
                <a:solidFill>
                  <a:srgbClr val="6EC7B3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mi-NZ" sz="1500">
                <a:solidFill>
                  <a:schemeClr val="bg1"/>
                </a:solidFill>
              </a:rPr>
              <a:t>Budget 2018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42C28-9EA5-4394-884C-F4888D4D33C5}"/>
              </a:ext>
            </a:extLst>
          </p:cNvPr>
          <p:cNvSpPr/>
          <p:nvPr/>
        </p:nvSpPr>
        <p:spPr>
          <a:xfrm>
            <a:off x="628650" y="4777186"/>
            <a:ext cx="1428750" cy="2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759A5-9767-4E57-A4DC-4D6579D4C480}"/>
              </a:ext>
            </a:extLst>
          </p:cNvPr>
          <p:cNvSpPr txBox="1">
            <a:spLocks/>
          </p:cNvSpPr>
          <p:nvPr/>
        </p:nvSpPr>
        <p:spPr>
          <a:xfrm>
            <a:off x="477688" y="249167"/>
            <a:ext cx="7057658" cy="86329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1" kern="1200">
                <a:solidFill>
                  <a:srgbClr val="6EC7B3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mi-NZ" sz="2475" dirty="0" smtClean="0">
                <a:solidFill>
                  <a:schemeClr val="accent1"/>
                </a:solidFill>
              </a:rPr>
              <a:t>Motivation: The </a:t>
            </a:r>
            <a:r>
              <a:rPr lang="mi-NZ" sz="2475" dirty="0">
                <a:solidFill>
                  <a:schemeClr val="accent1"/>
                </a:solidFill>
              </a:rPr>
              <a:t>New Zealand context</a:t>
            </a:r>
            <a:endParaRPr lang="en-US" sz="2475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0EA43-3CA0-4D90-B9B8-695D3B3D83F9}"/>
              </a:ext>
            </a:extLst>
          </p:cNvPr>
          <p:cNvSpPr txBox="1"/>
          <p:nvPr/>
        </p:nvSpPr>
        <p:spPr>
          <a:xfrm>
            <a:off x="1084772" y="4184889"/>
            <a:ext cx="2057400" cy="4385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/>
              <a:t>Budget 2018</a:t>
            </a:r>
            <a:endParaRPr lang="en-US" sz="2400" b="1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DD043C-3F9A-403B-9222-31239FAA5F90}"/>
              </a:ext>
            </a:extLst>
          </p:cNvPr>
          <p:cNvSpPr/>
          <p:nvPr/>
        </p:nvSpPr>
        <p:spPr>
          <a:xfrm>
            <a:off x="7108167" y="4692770"/>
            <a:ext cx="157000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Picture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ACDE563-F158-4AD0-92C5-A1059B3E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1" y="1182724"/>
            <a:ext cx="2057400" cy="28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1153</Words>
  <Application>Microsoft Office PowerPoint</Application>
  <PresentationFormat>On-screen Show (16:9)</PresentationFormat>
  <Paragraphs>325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MS PGothic</vt:lpstr>
      <vt:lpstr>American Typewriter</vt:lpstr>
      <vt:lpstr>Arial</vt:lpstr>
      <vt:lpstr>Calibri</vt:lpstr>
      <vt:lpstr>Calibri Light</vt:lpstr>
      <vt:lpstr>Franklin Gothic Medium</vt:lpstr>
      <vt:lpstr>Times New Roman</vt:lpstr>
      <vt:lpstr>ヒラギノ角ゴ Pro W3</vt:lpstr>
      <vt:lpstr>Larissa</vt:lpstr>
      <vt:lpstr>Introduction to Record Linkage</vt:lpstr>
      <vt:lpstr>Structure of the day</vt:lpstr>
      <vt:lpstr>Overview</vt:lpstr>
      <vt:lpstr>Overview</vt:lpstr>
      <vt:lpstr>PowerPoint Presentation</vt:lpstr>
      <vt:lpstr>Example Dataset Overview (your work is subset)</vt:lpstr>
      <vt:lpstr>Example of Challenges</vt:lpstr>
      <vt:lpstr>Many Terms</vt:lpstr>
      <vt:lpstr>PowerPoint Presentation</vt:lpstr>
      <vt:lpstr>PowerPoint Presentation</vt:lpstr>
      <vt:lpstr>Understanding risk</vt:lpstr>
      <vt:lpstr>Aggregate liability valuation</vt:lpstr>
      <vt:lpstr>Cohort liability estimates</vt:lpstr>
      <vt:lpstr>Understanding return on investment</vt:lpstr>
      <vt:lpstr>PowerPoint Presentation</vt:lpstr>
      <vt:lpstr>In our context</vt:lpstr>
      <vt:lpstr>In our context</vt:lpstr>
      <vt:lpstr>Canonical Problem</vt:lpstr>
      <vt:lpstr>Overview</vt:lpstr>
      <vt:lpstr>The basic record linkage process (Bender et al. 2015)</vt:lpstr>
      <vt:lpstr>There is no perfect world</vt:lpstr>
      <vt:lpstr>The extended RL process (Bender et al. 2015)</vt:lpstr>
      <vt:lpstr>Shares of effort within linkage process</vt:lpstr>
      <vt:lpstr>Preprocessing Basics</vt:lpstr>
      <vt:lpstr>Data Preprocessing</vt:lpstr>
      <vt:lpstr>Data Definition</vt:lpstr>
      <vt:lpstr>PowerPoint Presentation</vt:lpstr>
      <vt:lpstr>Parsing II</vt:lpstr>
      <vt:lpstr>PowerPoint Presentation</vt:lpstr>
      <vt:lpstr>Example of Parsing</vt:lpstr>
      <vt:lpstr>Data Cleaning</vt:lpstr>
      <vt:lpstr>Preprocessing data </vt:lpstr>
      <vt:lpstr>Preprocessing data </vt:lpstr>
      <vt:lpstr>Overview</vt:lpstr>
      <vt:lpstr>Blocking</vt:lpstr>
      <vt:lpstr>Blocking (continued)</vt:lpstr>
      <vt:lpstr>PowerPoint Presentation</vt:lpstr>
      <vt:lpstr>Overview</vt:lpstr>
      <vt:lpstr>Deterministic (rule based) linkage</vt:lpstr>
      <vt:lpstr>Overview</vt:lpstr>
      <vt:lpstr>Summary: Record Linkage Technique (Christen 2015)</vt:lpstr>
      <vt:lpstr>PowerPoint Presentation</vt:lpstr>
      <vt:lpstr>Overview</vt:lpstr>
      <vt:lpstr>Evaluation</vt:lpstr>
    </vt:vector>
  </TitlesOfParts>
  <Company>Deutsche Bundesbank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Record Linkage</dc:title>
  <dc:creator>Julia-Katharina Ginz</dc:creator>
  <cp:lastModifiedBy>Julia Lane</cp:lastModifiedBy>
  <cp:revision>151</cp:revision>
  <dcterms:created xsi:type="dcterms:W3CDTF">2016-12-13T10:17:56Z</dcterms:created>
  <dcterms:modified xsi:type="dcterms:W3CDTF">2020-01-24T13:19:12Z</dcterms:modified>
</cp:coreProperties>
</file>